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2"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75" r:id="rId13"/>
    <p:sldId id="268" r:id="rId14"/>
    <p:sldId id="270" r:id="rId15"/>
    <p:sldId id="271" r:id="rId16"/>
    <p:sldId id="272" r:id="rId17"/>
    <p:sldId id="273" r:id="rId18"/>
    <p:sldId id="274" r:id="rId19"/>
    <p:sldId id="276" r:id="rId20"/>
  </p:sldIdLst>
  <p:sldSz cx="12192000" cy="6858000"/>
  <p:notesSz cx="6858000" cy="9144000"/>
  <p:defaultTextStyle>
    <a:defPPr>
      <a:defRPr lang="en-H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p:scale>
          <a:sx n="98" d="100"/>
          <a:sy n="98" d="100"/>
        </p:scale>
        <p:origin x="1112"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04F6C-6E14-A646-AF5D-D292E9B92E54}" type="datetimeFigureOut">
              <a:rPr lang="en-HR" smtClean="0"/>
              <a:t>17.12.2023.</a:t>
            </a:fld>
            <a:endParaRPr lang="en-H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C8DB3-60FC-F44B-B21A-33DC061145B9}" type="slidenum">
              <a:rPr lang="en-HR" smtClean="0"/>
              <a:t>‹#›</a:t>
            </a:fld>
            <a:endParaRPr lang="en-HR"/>
          </a:p>
        </p:txBody>
      </p:sp>
    </p:spTree>
    <p:extLst>
      <p:ext uri="{BB962C8B-B14F-4D97-AF65-F5344CB8AC3E}">
        <p14:creationId xmlns:p14="http://schemas.microsoft.com/office/powerpoint/2010/main" val="3615551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18CE4B-B54C-4FD9-8C96-D4B6BA59CCAD}" type="slidenum">
              <a:rPr lang="en-US" smtClean="0"/>
              <a:t>1</a:t>
            </a:fld>
            <a:endParaRPr lang="en-US" dirty="0"/>
          </a:p>
        </p:txBody>
      </p:sp>
    </p:spTree>
    <p:extLst>
      <p:ext uri="{BB962C8B-B14F-4D97-AF65-F5344CB8AC3E}">
        <p14:creationId xmlns:p14="http://schemas.microsoft.com/office/powerpoint/2010/main" val="2233229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R" dirty="0"/>
          </a:p>
        </p:txBody>
      </p:sp>
      <p:sp>
        <p:nvSpPr>
          <p:cNvPr id="4" name="Slide Number Placeholder 3"/>
          <p:cNvSpPr>
            <a:spLocks noGrp="1"/>
          </p:cNvSpPr>
          <p:nvPr>
            <p:ph type="sldNum" sz="quarter" idx="5"/>
          </p:nvPr>
        </p:nvSpPr>
        <p:spPr/>
        <p:txBody>
          <a:bodyPr/>
          <a:lstStyle/>
          <a:p>
            <a:fld id="{EEEC8DB3-60FC-F44B-B21A-33DC061145B9}" type="slidenum">
              <a:rPr lang="en-HR" smtClean="0"/>
              <a:t>11</a:t>
            </a:fld>
            <a:endParaRPr lang="en-HR"/>
          </a:p>
        </p:txBody>
      </p:sp>
    </p:spTree>
    <p:extLst>
      <p:ext uri="{BB962C8B-B14F-4D97-AF65-F5344CB8AC3E}">
        <p14:creationId xmlns:p14="http://schemas.microsoft.com/office/powerpoint/2010/main" val="189432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93E1-FD28-B704-B21D-64B22D49B0F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HR"/>
          </a:p>
        </p:txBody>
      </p:sp>
      <p:sp>
        <p:nvSpPr>
          <p:cNvPr id="3" name="Subtitle 2">
            <a:extLst>
              <a:ext uri="{FF2B5EF4-FFF2-40B4-BE49-F238E27FC236}">
                <a16:creationId xmlns:a16="http://schemas.microsoft.com/office/drawing/2014/main" id="{05516B1B-8795-610C-D49C-B1EF3FFEC8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HR"/>
          </a:p>
        </p:txBody>
      </p:sp>
      <p:sp>
        <p:nvSpPr>
          <p:cNvPr id="4" name="Date Placeholder 3">
            <a:extLst>
              <a:ext uri="{FF2B5EF4-FFF2-40B4-BE49-F238E27FC236}">
                <a16:creationId xmlns:a16="http://schemas.microsoft.com/office/drawing/2014/main" id="{1EBF43B7-54C8-793A-30C4-DA018354833C}"/>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5" name="Footer Placeholder 4">
            <a:extLst>
              <a:ext uri="{FF2B5EF4-FFF2-40B4-BE49-F238E27FC236}">
                <a16:creationId xmlns:a16="http://schemas.microsoft.com/office/drawing/2014/main" id="{CC43C933-DB5F-D3FD-B0FF-65753C8CCEE8}"/>
              </a:ext>
            </a:extLst>
          </p:cNvPr>
          <p:cNvSpPr>
            <a:spLocks noGrp="1"/>
          </p:cNvSpPr>
          <p:nvPr>
            <p:ph type="ftr" sz="quarter" idx="11"/>
          </p:nvPr>
        </p:nvSpPr>
        <p:spPr/>
        <p:txBody>
          <a:bodyPr/>
          <a:lstStyle/>
          <a:p>
            <a:endParaRPr lang="en-HR"/>
          </a:p>
        </p:txBody>
      </p:sp>
      <p:sp>
        <p:nvSpPr>
          <p:cNvPr id="6" name="Slide Number Placeholder 5">
            <a:extLst>
              <a:ext uri="{FF2B5EF4-FFF2-40B4-BE49-F238E27FC236}">
                <a16:creationId xmlns:a16="http://schemas.microsoft.com/office/drawing/2014/main" id="{5B8B0AB2-F28F-22ED-D034-B66C9D66745B}"/>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14142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889E8-2856-EF7B-DF98-9729F03AE377}"/>
              </a:ext>
            </a:extLst>
          </p:cNvPr>
          <p:cNvSpPr>
            <a:spLocks noGrp="1"/>
          </p:cNvSpPr>
          <p:nvPr>
            <p:ph type="title"/>
          </p:nvPr>
        </p:nvSpPr>
        <p:spPr/>
        <p:txBody>
          <a:bodyPr/>
          <a:lstStyle/>
          <a:p>
            <a:r>
              <a:rPr lang="en-GB"/>
              <a:t>Click to edit Master title style</a:t>
            </a:r>
            <a:endParaRPr lang="en-HR"/>
          </a:p>
        </p:txBody>
      </p:sp>
      <p:sp>
        <p:nvSpPr>
          <p:cNvPr id="3" name="Vertical Text Placeholder 2">
            <a:extLst>
              <a:ext uri="{FF2B5EF4-FFF2-40B4-BE49-F238E27FC236}">
                <a16:creationId xmlns:a16="http://schemas.microsoft.com/office/drawing/2014/main" id="{2213DD37-563D-1C7A-F842-968BA2381CE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4" name="Date Placeholder 3">
            <a:extLst>
              <a:ext uri="{FF2B5EF4-FFF2-40B4-BE49-F238E27FC236}">
                <a16:creationId xmlns:a16="http://schemas.microsoft.com/office/drawing/2014/main" id="{70A7ACBF-3F6A-F682-3DAB-7DA1BB8A1ABB}"/>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5" name="Footer Placeholder 4">
            <a:extLst>
              <a:ext uri="{FF2B5EF4-FFF2-40B4-BE49-F238E27FC236}">
                <a16:creationId xmlns:a16="http://schemas.microsoft.com/office/drawing/2014/main" id="{EDF251C0-E947-C423-2256-392D475C0676}"/>
              </a:ext>
            </a:extLst>
          </p:cNvPr>
          <p:cNvSpPr>
            <a:spLocks noGrp="1"/>
          </p:cNvSpPr>
          <p:nvPr>
            <p:ph type="ftr" sz="quarter" idx="11"/>
          </p:nvPr>
        </p:nvSpPr>
        <p:spPr/>
        <p:txBody>
          <a:bodyPr/>
          <a:lstStyle/>
          <a:p>
            <a:endParaRPr lang="en-HR"/>
          </a:p>
        </p:txBody>
      </p:sp>
      <p:sp>
        <p:nvSpPr>
          <p:cNvPr id="6" name="Slide Number Placeholder 5">
            <a:extLst>
              <a:ext uri="{FF2B5EF4-FFF2-40B4-BE49-F238E27FC236}">
                <a16:creationId xmlns:a16="http://schemas.microsoft.com/office/drawing/2014/main" id="{ADC33569-ADDF-132E-8365-A156D3554098}"/>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1444369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93B069-FA8D-B84A-F975-60B95EC431B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HR"/>
          </a:p>
        </p:txBody>
      </p:sp>
      <p:sp>
        <p:nvSpPr>
          <p:cNvPr id="3" name="Vertical Text Placeholder 2">
            <a:extLst>
              <a:ext uri="{FF2B5EF4-FFF2-40B4-BE49-F238E27FC236}">
                <a16:creationId xmlns:a16="http://schemas.microsoft.com/office/drawing/2014/main" id="{788DC427-BCE7-31C1-3067-418421897DB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4" name="Date Placeholder 3">
            <a:extLst>
              <a:ext uri="{FF2B5EF4-FFF2-40B4-BE49-F238E27FC236}">
                <a16:creationId xmlns:a16="http://schemas.microsoft.com/office/drawing/2014/main" id="{0587AA27-FAE4-7433-43CF-03B3DF2A61FC}"/>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5" name="Footer Placeholder 4">
            <a:extLst>
              <a:ext uri="{FF2B5EF4-FFF2-40B4-BE49-F238E27FC236}">
                <a16:creationId xmlns:a16="http://schemas.microsoft.com/office/drawing/2014/main" id="{F7CDB1CF-F6AC-E9DB-E25F-56CC70D678F3}"/>
              </a:ext>
            </a:extLst>
          </p:cNvPr>
          <p:cNvSpPr>
            <a:spLocks noGrp="1"/>
          </p:cNvSpPr>
          <p:nvPr>
            <p:ph type="ftr" sz="quarter" idx="11"/>
          </p:nvPr>
        </p:nvSpPr>
        <p:spPr/>
        <p:txBody>
          <a:bodyPr/>
          <a:lstStyle/>
          <a:p>
            <a:endParaRPr lang="en-HR"/>
          </a:p>
        </p:txBody>
      </p:sp>
      <p:sp>
        <p:nvSpPr>
          <p:cNvPr id="6" name="Slide Number Placeholder 5">
            <a:extLst>
              <a:ext uri="{FF2B5EF4-FFF2-40B4-BE49-F238E27FC236}">
                <a16:creationId xmlns:a16="http://schemas.microsoft.com/office/drawing/2014/main" id="{47D8AA5D-BFE6-2F1D-492E-6F6CA986270F}"/>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1061371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94C-3696-FD58-1B89-CAAB3AD39286}"/>
              </a:ext>
            </a:extLst>
          </p:cNvPr>
          <p:cNvSpPr>
            <a:spLocks noGrp="1"/>
          </p:cNvSpPr>
          <p:nvPr>
            <p:ph type="title"/>
          </p:nvPr>
        </p:nvSpPr>
        <p:spPr/>
        <p:txBody>
          <a:bodyPr/>
          <a:lstStyle/>
          <a:p>
            <a:r>
              <a:rPr lang="en-GB"/>
              <a:t>Click to edit Master title style</a:t>
            </a:r>
            <a:endParaRPr lang="en-HR"/>
          </a:p>
        </p:txBody>
      </p:sp>
      <p:sp>
        <p:nvSpPr>
          <p:cNvPr id="3" name="Content Placeholder 2">
            <a:extLst>
              <a:ext uri="{FF2B5EF4-FFF2-40B4-BE49-F238E27FC236}">
                <a16:creationId xmlns:a16="http://schemas.microsoft.com/office/drawing/2014/main" id="{6A80D847-7BAB-7D2C-1FAE-053E2109BC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4" name="Date Placeholder 3">
            <a:extLst>
              <a:ext uri="{FF2B5EF4-FFF2-40B4-BE49-F238E27FC236}">
                <a16:creationId xmlns:a16="http://schemas.microsoft.com/office/drawing/2014/main" id="{53960438-F742-8F6D-3174-06D3F0E5FE1D}"/>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5" name="Footer Placeholder 4">
            <a:extLst>
              <a:ext uri="{FF2B5EF4-FFF2-40B4-BE49-F238E27FC236}">
                <a16:creationId xmlns:a16="http://schemas.microsoft.com/office/drawing/2014/main" id="{A4654F29-1471-64B9-D7AD-3AE4271EEBD4}"/>
              </a:ext>
            </a:extLst>
          </p:cNvPr>
          <p:cNvSpPr>
            <a:spLocks noGrp="1"/>
          </p:cNvSpPr>
          <p:nvPr>
            <p:ph type="ftr" sz="quarter" idx="11"/>
          </p:nvPr>
        </p:nvSpPr>
        <p:spPr/>
        <p:txBody>
          <a:bodyPr/>
          <a:lstStyle/>
          <a:p>
            <a:endParaRPr lang="en-HR"/>
          </a:p>
        </p:txBody>
      </p:sp>
      <p:sp>
        <p:nvSpPr>
          <p:cNvPr id="6" name="Slide Number Placeholder 5">
            <a:extLst>
              <a:ext uri="{FF2B5EF4-FFF2-40B4-BE49-F238E27FC236}">
                <a16:creationId xmlns:a16="http://schemas.microsoft.com/office/drawing/2014/main" id="{50CE29A1-1854-6997-C4CA-EFA637BB68C2}"/>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2476159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CECC-3199-F24F-15F0-5E12CF9947E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HR"/>
          </a:p>
        </p:txBody>
      </p:sp>
      <p:sp>
        <p:nvSpPr>
          <p:cNvPr id="3" name="Text Placeholder 2">
            <a:extLst>
              <a:ext uri="{FF2B5EF4-FFF2-40B4-BE49-F238E27FC236}">
                <a16:creationId xmlns:a16="http://schemas.microsoft.com/office/drawing/2014/main" id="{81541A11-F121-2E57-87B0-2201236E72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D772C60-2BCD-35D5-67F6-D294A838DDEC}"/>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5" name="Footer Placeholder 4">
            <a:extLst>
              <a:ext uri="{FF2B5EF4-FFF2-40B4-BE49-F238E27FC236}">
                <a16:creationId xmlns:a16="http://schemas.microsoft.com/office/drawing/2014/main" id="{03F7EFE6-F316-C2FA-1D27-9AA8AF6209E8}"/>
              </a:ext>
            </a:extLst>
          </p:cNvPr>
          <p:cNvSpPr>
            <a:spLocks noGrp="1"/>
          </p:cNvSpPr>
          <p:nvPr>
            <p:ph type="ftr" sz="quarter" idx="11"/>
          </p:nvPr>
        </p:nvSpPr>
        <p:spPr/>
        <p:txBody>
          <a:bodyPr/>
          <a:lstStyle/>
          <a:p>
            <a:endParaRPr lang="en-HR"/>
          </a:p>
        </p:txBody>
      </p:sp>
      <p:sp>
        <p:nvSpPr>
          <p:cNvPr id="6" name="Slide Number Placeholder 5">
            <a:extLst>
              <a:ext uri="{FF2B5EF4-FFF2-40B4-BE49-F238E27FC236}">
                <a16:creationId xmlns:a16="http://schemas.microsoft.com/office/drawing/2014/main" id="{C0DD63CD-6CB9-D178-0B06-9ACD46BFC6F7}"/>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573430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66808-44E7-5D1B-8895-B3AFEA5E3348}"/>
              </a:ext>
            </a:extLst>
          </p:cNvPr>
          <p:cNvSpPr>
            <a:spLocks noGrp="1"/>
          </p:cNvSpPr>
          <p:nvPr>
            <p:ph type="title"/>
          </p:nvPr>
        </p:nvSpPr>
        <p:spPr/>
        <p:txBody>
          <a:bodyPr/>
          <a:lstStyle/>
          <a:p>
            <a:r>
              <a:rPr lang="en-GB"/>
              <a:t>Click to edit Master title style</a:t>
            </a:r>
            <a:endParaRPr lang="en-HR"/>
          </a:p>
        </p:txBody>
      </p:sp>
      <p:sp>
        <p:nvSpPr>
          <p:cNvPr id="3" name="Content Placeholder 2">
            <a:extLst>
              <a:ext uri="{FF2B5EF4-FFF2-40B4-BE49-F238E27FC236}">
                <a16:creationId xmlns:a16="http://schemas.microsoft.com/office/drawing/2014/main" id="{8F306377-2E65-7CE6-7F77-D52623E238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4" name="Content Placeholder 3">
            <a:extLst>
              <a:ext uri="{FF2B5EF4-FFF2-40B4-BE49-F238E27FC236}">
                <a16:creationId xmlns:a16="http://schemas.microsoft.com/office/drawing/2014/main" id="{E2B5BAFA-DC0E-FA80-6D97-59480E35C08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5" name="Date Placeholder 4">
            <a:extLst>
              <a:ext uri="{FF2B5EF4-FFF2-40B4-BE49-F238E27FC236}">
                <a16:creationId xmlns:a16="http://schemas.microsoft.com/office/drawing/2014/main" id="{5CAD64B4-25D9-6977-AE34-13C08084DC0D}"/>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6" name="Footer Placeholder 5">
            <a:extLst>
              <a:ext uri="{FF2B5EF4-FFF2-40B4-BE49-F238E27FC236}">
                <a16:creationId xmlns:a16="http://schemas.microsoft.com/office/drawing/2014/main" id="{A58D1096-9DDA-A858-CAD8-865CF193E13D}"/>
              </a:ext>
            </a:extLst>
          </p:cNvPr>
          <p:cNvSpPr>
            <a:spLocks noGrp="1"/>
          </p:cNvSpPr>
          <p:nvPr>
            <p:ph type="ftr" sz="quarter" idx="11"/>
          </p:nvPr>
        </p:nvSpPr>
        <p:spPr/>
        <p:txBody>
          <a:bodyPr/>
          <a:lstStyle/>
          <a:p>
            <a:endParaRPr lang="en-HR"/>
          </a:p>
        </p:txBody>
      </p:sp>
      <p:sp>
        <p:nvSpPr>
          <p:cNvPr id="7" name="Slide Number Placeholder 6">
            <a:extLst>
              <a:ext uri="{FF2B5EF4-FFF2-40B4-BE49-F238E27FC236}">
                <a16:creationId xmlns:a16="http://schemas.microsoft.com/office/drawing/2014/main" id="{2A78D74D-3CD8-71B5-E928-5021B96A908F}"/>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221667690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48F9E-3BB7-D27C-5615-EBCF9D8B6E18}"/>
              </a:ext>
            </a:extLst>
          </p:cNvPr>
          <p:cNvSpPr>
            <a:spLocks noGrp="1"/>
          </p:cNvSpPr>
          <p:nvPr>
            <p:ph type="title"/>
          </p:nvPr>
        </p:nvSpPr>
        <p:spPr>
          <a:xfrm>
            <a:off x="839788" y="365125"/>
            <a:ext cx="10515600" cy="1325563"/>
          </a:xfrm>
        </p:spPr>
        <p:txBody>
          <a:bodyPr/>
          <a:lstStyle/>
          <a:p>
            <a:r>
              <a:rPr lang="en-GB"/>
              <a:t>Click to edit Master title style</a:t>
            </a:r>
            <a:endParaRPr lang="en-HR"/>
          </a:p>
        </p:txBody>
      </p:sp>
      <p:sp>
        <p:nvSpPr>
          <p:cNvPr id="3" name="Text Placeholder 2">
            <a:extLst>
              <a:ext uri="{FF2B5EF4-FFF2-40B4-BE49-F238E27FC236}">
                <a16:creationId xmlns:a16="http://schemas.microsoft.com/office/drawing/2014/main" id="{F01CEF96-EEB4-2D11-4C8E-EF3CC2B5FF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B27B607-B5B3-412D-43A4-D109E2DC026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5" name="Text Placeholder 4">
            <a:extLst>
              <a:ext uri="{FF2B5EF4-FFF2-40B4-BE49-F238E27FC236}">
                <a16:creationId xmlns:a16="http://schemas.microsoft.com/office/drawing/2014/main" id="{24BB852C-8DE8-F43E-93DA-647BE96BFC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754C716-54E4-B669-A42B-DBCAABA585B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7" name="Date Placeholder 6">
            <a:extLst>
              <a:ext uri="{FF2B5EF4-FFF2-40B4-BE49-F238E27FC236}">
                <a16:creationId xmlns:a16="http://schemas.microsoft.com/office/drawing/2014/main" id="{5742C3D6-242C-9F62-1079-975847C2086B}"/>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8" name="Footer Placeholder 7">
            <a:extLst>
              <a:ext uri="{FF2B5EF4-FFF2-40B4-BE49-F238E27FC236}">
                <a16:creationId xmlns:a16="http://schemas.microsoft.com/office/drawing/2014/main" id="{A8C40D46-491F-C0D6-8EBB-17D9603C85A9}"/>
              </a:ext>
            </a:extLst>
          </p:cNvPr>
          <p:cNvSpPr>
            <a:spLocks noGrp="1"/>
          </p:cNvSpPr>
          <p:nvPr>
            <p:ph type="ftr" sz="quarter" idx="11"/>
          </p:nvPr>
        </p:nvSpPr>
        <p:spPr/>
        <p:txBody>
          <a:bodyPr/>
          <a:lstStyle/>
          <a:p>
            <a:endParaRPr lang="en-HR"/>
          </a:p>
        </p:txBody>
      </p:sp>
      <p:sp>
        <p:nvSpPr>
          <p:cNvPr id="9" name="Slide Number Placeholder 8">
            <a:extLst>
              <a:ext uri="{FF2B5EF4-FFF2-40B4-BE49-F238E27FC236}">
                <a16:creationId xmlns:a16="http://schemas.microsoft.com/office/drawing/2014/main" id="{C51A9509-7E13-14F0-B850-F735B95E5025}"/>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372933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6B7E-8206-A543-90B9-E62B1929F15A}"/>
              </a:ext>
            </a:extLst>
          </p:cNvPr>
          <p:cNvSpPr>
            <a:spLocks noGrp="1"/>
          </p:cNvSpPr>
          <p:nvPr>
            <p:ph type="title"/>
          </p:nvPr>
        </p:nvSpPr>
        <p:spPr/>
        <p:txBody>
          <a:bodyPr/>
          <a:lstStyle/>
          <a:p>
            <a:r>
              <a:rPr lang="en-GB"/>
              <a:t>Click to edit Master title style</a:t>
            </a:r>
            <a:endParaRPr lang="en-HR"/>
          </a:p>
        </p:txBody>
      </p:sp>
      <p:sp>
        <p:nvSpPr>
          <p:cNvPr id="3" name="Date Placeholder 2">
            <a:extLst>
              <a:ext uri="{FF2B5EF4-FFF2-40B4-BE49-F238E27FC236}">
                <a16:creationId xmlns:a16="http://schemas.microsoft.com/office/drawing/2014/main" id="{EACF0C70-D45F-FD22-A5C3-74F6ABF51042}"/>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4" name="Footer Placeholder 3">
            <a:extLst>
              <a:ext uri="{FF2B5EF4-FFF2-40B4-BE49-F238E27FC236}">
                <a16:creationId xmlns:a16="http://schemas.microsoft.com/office/drawing/2014/main" id="{DB5E6783-F82A-0D82-9F17-B0A477839CEB}"/>
              </a:ext>
            </a:extLst>
          </p:cNvPr>
          <p:cNvSpPr>
            <a:spLocks noGrp="1"/>
          </p:cNvSpPr>
          <p:nvPr>
            <p:ph type="ftr" sz="quarter" idx="11"/>
          </p:nvPr>
        </p:nvSpPr>
        <p:spPr/>
        <p:txBody>
          <a:bodyPr/>
          <a:lstStyle/>
          <a:p>
            <a:endParaRPr lang="en-HR"/>
          </a:p>
        </p:txBody>
      </p:sp>
      <p:sp>
        <p:nvSpPr>
          <p:cNvPr id="5" name="Slide Number Placeholder 4">
            <a:extLst>
              <a:ext uri="{FF2B5EF4-FFF2-40B4-BE49-F238E27FC236}">
                <a16:creationId xmlns:a16="http://schemas.microsoft.com/office/drawing/2014/main" id="{51FDF7FD-F4DD-7892-9D4B-9562A94402E2}"/>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1720780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3516F8-A145-EC8B-C00E-1BCF49BA8622}"/>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3" name="Footer Placeholder 2">
            <a:extLst>
              <a:ext uri="{FF2B5EF4-FFF2-40B4-BE49-F238E27FC236}">
                <a16:creationId xmlns:a16="http://schemas.microsoft.com/office/drawing/2014/main" id="{2DE999F5-3A36-3AB4-176D-E6012B1724FE}"/>
              </a:ext>
            </a:extLst>
          </p:cNvPr>
          <p:cNvSpPr>
            <a:spLocks noGrp="1"/>
          </p:cNvSpPr>
          <p:nvPr>
            <p:ph type="ftr" sz="quarter" idx="11"/>
          </p:nvPr>
        </p:nvSpPr>
        <p:spPr/>
        <p:txBody>
          <a:bodyPr/>
          <a:lstStyle/>
          <a:p>
            <a:endParaRPr lang="en-HR"/>
          </a:p>
        </p:txBody>
      </p:sp>
      <p:sp>
        <p:nvSpPr>
          <p:cNvPr id="4" name="Slide Number Placeholder 3">
            <a:extLst>
              <a:ext uri="{FF2B5EF4-FFF2-40B4-BE49-F238E27FC236}">
                <a16:creationId xmlns:a16="http://schemas.microsoft.com/office/drawing/2014/main" id="{A5E7F9DB-346A-B96F-3730-972D1BE2E542}"/>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3934982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22D56-40AD-67AC-D27E-0EFA7B79B9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HR"/>
          </a:p>
        </p:txBody>
      </p:sp>
      <p:sp>
        <p:nvSpPr>
          <p:cNvPr id="3" name="Content Placeholder 2">
            <a:extLst>
              <a:ext uri="{FF2B5EF4-FFF2-40B4-BE49-F238E27FC236}">
                <a16:creationId xmlns:a16="http://schemas.microsoft.com/office/drawing/2014/main" id="{E0362030-9D84-891F-6184-A425AAA662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4" name="Text Placeholder 3">
            <a:extLst>
              <a:ext uri="{FF2B5EF4-FFF2-40B4-BE49-F238E27FC236}">
                <a16:creationId xmlns:a16="http://schemas.microsoft.com/office/drawing/2014/main" id="{F9A72AB3-8C7A-C25F-5E1B-8B997B334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45E4E1-16E0-248F-5A99-5C73873F3826}"/>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6" name="Footer Placeholder 5">
            <a:extLst>
              <a:ext uri="{FF2B5EF4-FFF2-40B4-BE49-F238E27FC236}">
                <a16:creationId xmlns:a16="http://schemas.microsoft.com/office/drawing/2014/main" id="{CD9C816E-6A43-A273-F193-63EA66ECEA16}"/>
              </a:ext>
            </a:extLst>
          </p:cNvPr>
          <p:cNvSpPr>
            <a:spLocks noGrp="1"/>
          </p:cNvSpPr>
          <p:nvPr>
            <p:ph type="ftr" sz="quarter" idx="11"/>
          </p:nvPr>
        </p:nvSpPr>
        <p:spPr/>
        <p:txBody>
          <a:bodyPr/>
          <a:lstStyle/>
          <a:p>
            <a:endParaRPr lang="en-HR"/>
          </a:p>
        </p:txBody>
      </p:sp>
      <p:sp>
        <p:nvSpPr>
          <p:cNvPr id="7" name="Slide Number Placeholder 6">
            <a:extLst>
              <a:ext uri="{FF2B5EF4-FFF2-40B4-BE49-F238E27FC236}">
                <a16:creationId xmlns:a16="http://schemas.microsoft.com/office/drawing/2014/main" id="{936F1FB6-9B99-C30B-7859-2702F374B053}"/>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5046572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D3B8-85A0-C043-9AE3-E5ADC944391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HR"/>
          </a:p>
        </p:txBody>
      </p:sp>
      <p:sp>
        <p:nvSpPr>
          <p:cNvPr id="3" name="Picture Placeholder 2">
            <a:extLst>
              <a:ext uri="{FF2B5EF4-FFF2-40B4-BE49-F238E27FC236}">
                <a16:creationId xmlns:a16="http://schemas.microsoft.com/office/drawing/2014/main" id="{FE73FDFF-BF54-21FA-B285-5205E250C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R"/>
          </a:p>
        </p:txBody>
      </p:sp>
      <p:sp>
        <p:nvSpPr>
          <p:cNvPr id="4" name="Text Placeholder 3">
            <a:extLst>
              <a:ext uri="{FF2B5EF4-FFF2-40B4-BE49-F238E27FC236}">
                <a16:creationId xmlns:a16="http://schemas.microsoft.com/office/drawing/2014/main" id="{44194060-1928-B602-51F4-6D8357602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604CF3-A69A-691E-599D-6605328B4DC4}"/>
              </a:ext>
            </a:extLst>
          </p:cNvPr>
          <p:cNvSpPr>
            <a:spLocks noGrp="1"/>
          </p:cNvSpPr>
          <p:nvPr>
            <p:ph type="dt" sz="half" idx="10"/>
          </p:nvPr>
        </p:nvSpPr>
        <p:spPr/>
        <p:txBody>
          <a:bodyPr/>
          <a:lstStyle/>
          <a:p>
            <a:fld id="{5AA66C4A-AAFA-A248-B01B-87BC677B718F}" type="datetimeFigureOut">
              <a:rPr lang="en-HR" smtClean="0"/>
              <a:t>17.12.2023.</a:t>
            </a:fld>
            <a:endParaRPr lang="en-HR"/>
          </a:p>
        </p:txBody>
      </p:sp>
      <p:sp>
        <p:nvSpPr>
          <p:cNvPr id="6" name="Footer Placeholder 5">
            <a:extLst>
              <a:ext uri="{FF2B5EF4-FFF2-40B4-BE49-F238E27FC236}">
                <a16:creationId xmlns:a16="http://schemas.microsoft.com/office/drawing/2014/main" id="{BEEF485B-DDB7-A8EF-7A8E-A8DDF2DDFDB0}"/>
              </a:ext>
            </a:extLst>
          </p:cNvPr>
          <p:cNvSpPr>
            <a:spLocks noGrp="1"/>
          </p:cNvSpPr>
          <p:nvPr>
            <p:ph type="ftr" sz="quarter" idx="11"/>
          </p:nvPr>
        </p:nvSpPr>
        <p:spPr/>
        <p:txBody>
          <a:bodyPr/>
          <a:lstStyle/>
          <a:p>
            <a:endParaRPr lang="en-HR"/>
          </a:p>
        </p:txBody>
      </p:sp>
      <p:sp>
        <p:nvSpPr>
          <p:cNvPr id="7" name="Slide Number Placeholder 6">
            <a:extLst>
              <a:ext uri="{FF2B5EF4-FFF2-40B4-BE49-F238E27FC236}">
                <a16:creationId xmlns:a16="http://schemas.microsoft.com/office/drawing/2014/main" id="{6315677C-DA35-ABFA-FAB8-A1BDB0252C39}"/>
              </a:ext>
            </a:extLst>
          </p:cNvPr>
          <p:cNvSpPr>
            <a:spLocks noGrp="1"/>
          </p:cNvSpPr>
          <p:nvPr>
            <p:ph type="sldNum" sz="quarter" idx="12"/>
          </p:nvPr>
        </p:nvSpPr>
        <p:spPr/>
        <p:txBody>
          <a:bodyPr/>
          <a:lstStyle/>
          <a:p>
            <a:fld id="{AFA89EE1-0B01-7843-9483-D5466EBA38BD}" type="slidenum">
              <a:rPr lang="en-HR" smtClean="0"/>
              <a:t>‹#›</a:t>
            </a:fld>
            <a:endParaRPr lang="en-HR"/>
          </a:p>
        </p:txBody>
      </p:sp>
    </p:spTree>
    <p:extLst>
      <p:ext uri="{BB962C8B-B14F-4D97-AF65-F5344CB8AC3E}">
        <p14:creationId xmlns:p14="http://schemas.microsoft.com/office/powerpoint/2010/main" val="1318570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93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64D456-C4A7-5997-015E-DC63843555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HR"/>
          </a:p>
        </p:txBody>
      </p:sp>
      <p:sp>
        <p:nvSpPr>
          <p:cNvPr id="3" name="Text Placeholder 2">
            <a:extLst>
              <a:ext uri="{FF2B5EF4-FFF2-40B4-BE49-F238E27FC236}">
                <a16:creationId xmlns:a16="http://schemas.microsoft.com/office/drawing/2014/main" id="{7944022D-DA3A-CC66-1BF9-07C685398D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HR"/>
          </a:p>
        </p:txBody>
      </p:sp>
      <p:sp>
        <p:nvSpPr>
          <p:cNvPr id="4" name="Date Placeholder 3">
            <a:extLst>
              <a:ext uri="{FF2B5EF4-FFF2-40B4-BE49-F238E27FC236}">
                <a16:creationId xmlns:a16="http://schemas.microsoft.com/office/drawing/2014/main" id="{E8C2445C-640A-401C-835D-9CE3DDD88E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66C4A-AAFA-A248-B01B-87BC677B718F}" type="datetimeFigureOut">
              <a:rPr lang="en-HR" smtClean="0"/>
              <a:t>17.12.2023.</a:t>
            </a:fld>
            <a:endParaRPr lang="en-HR"/>
          </a:p>
        </p:txBody>
      </p:sp>
      <p:sp>
        <p:nvSpPr>
          <p:cNvPr id="5" name="Footer Placeholder 4">
            <a:extLst>
              <a:ext uri="{FF2B5EF4-FFF2-40B4-BE49-F238E27FC236}">
                <a16:creationId xmlns:a16="http://schemas.microsoft.com/office/drawing/2014/main" id="{8A699FEE-62AF-F59F-D414-C6901D1E5D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R"/>
          </a:p>
        </p:txBody>
      </p:sp>
      <p:sp>
        <p:nvSpPr>
          <p:cNvPr id="6" name="Slide Number Placeholder 5">
            <a:extLst>
              <a:ext uri="{FF2B5EF4-FFF2-40B4-BE49-F238E27FC236}">
                <a16:creationId xmlns:a16="http://schemas.microsoft.com/office/drawing/2014/main" id="{19EFFDD5-512A-6F79-DCD4-1E0030852F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89EE1-0B01-7843-9483-D5466EBA38BD}" type="slidenum">
              <a:rPr lang="en-HR" smtClean="0"/>
              <a:t>‹#›</a:t>
            </a:fld>
            <a:endParaRPr lang="en-HR"/>
          </a:p>
        </p:txBody>
      </p:sp>
    </p:spTree>
    <p:extLst>
      <p:ext uri="{BB962C8B-B14F-4D97-AF65-F5344CB8AC3E}">
        <p14:creationId xmlns:p14="http://schemas.microsoft.com/office/powerpoint/2010/main" val="398938216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3B78D-5B97-401E-313D-D5A5D4FA83EB}"/>
              </a:ext>
            </a:extLst>
          </p:cNvPr>
          <p:cNvSpPr>
            <a:spLocks noGrp="1"/>
          </p:cNvSpPr>
          <p:nvPr>
            <p:ph type="ctrTitle"/>
          </p:nvPr>
        </p:nvSpPr>
        <p:spPr>
          <a:xfrm>
            <a:off x="866446" y="2444558"/>
            <a:ext cx="10459107" cy="1968884"/>
          </a:xfrm>
        </p:spPr>
        <p:txBody>
          <a:bodyPr anchor="ctr">
            <a:noAutofit/>
          </a:bodyPr>
          <a:lstStyle/>
          <a:p>
            <a:pPr marL="0" lvl="0" indent="0" rtl="0">
              <a:lnSpc>
                <a:spcPct val="150000"/>
              </a:lnSpc>
              <a:spcBef>
                <a:spcPts val="0"/>
              </a:spcBef>
              <a:spcAft>
                <a:spcPts val="0"/>
              </a:spcAft>
            </a:pPr>
            <a:r>
              <a:rPr lang="hr-HR" sz="3200" b="1" dirty="0">
                <a:solidFill>
                  <a:schemeClr val="bg1"/>
                </a:solidFill>
                <a:latin typeface="Times New Roman"/>
                <a:ea typeface="Times New Roman"/>
                <a:cs typeface="Times New Roman"/>
                <a:sym typeface="Times New Roman"/>
              </a:rPr>
              <a:t>[GRAF ALGORITMI]: S E M I N A R</a:t>
            </a:r>
            <a:br>
              <a:rPr lang="hr-HR" sz="3600" b="1" dirty="0">
                <a:solidFill>
                  <a:schemeClr val="bg1"/>
                </a:solidFill>
                <a:latin typeface="Times New Roman"/>
                <a:ea typeface="Times New Roman"/>
                <a:cs typeface="Times New Roman"/>
                <a:sym typeface="Times New Roman"/>
              </a:rPr>
            </a:br>
            <a:r>
              <a:rPr lang="hr-HR" sz="4000" b="1" dirty="0" err="1">
                <a:solidFill>
                  <a:schemeClr val="bg1"/>
                </a:solidFill>
                <a:latin typeface="Source Sans Pro" panose="020B0503030403020204" pitchFamily="34" charset="0"/>
                <a:ea typeface="Source Sans Pro" panose="020B0503030403020204" pitchFamily="34" charset="0"/>
                <a:cs typeface="Courier New" panose="02070309020205020404" pitchFamily="49" charset="0"/>
                <a:sym typeface="Times New Roman"/>
              </a:rPr>
              <a:t>ChristmasTravel</a:t>
            </a:r>
            <a:endParaRPr lang="en-US" sz="3600" dirty="0">
              <a:solidFill>
                <a:schemeClr val="bg1"/>
              </a:solidFill>
              <a:latin typeface="Source Sans Pro" panose="020B0503030403020204" pitchFamily="34" charset="0"/>
              <a:ea typeface="Source Sans Pro" panose="020B0503030403020204" pitchFamily="34" charset="0"/>
              <a:cs typeface="Courier New" panose="02070309020205020404" pitchFamily="49" charset="0"/>
            </a:endParaRPr>
          </a:p>
        </p:txBody>
      </p:sp>
      <p:sp>
        <p:nvSpPr>
          <p:cNvPr id="3" name="Subtitle 2">
            <a:extLst>
              <a:ext uri="{FF2B5EF4-FFF2-40B4-BE49-F238E27FC236}">
                <a16:creationId xmlns:a16="http://schemas.microsoft.com/office/drawing/2014/main" id="{BFF1AC1E-923E-D48A-7526-CA897039EEB7}"/>
              </a:ext>
            </a:extLst>
          </p:cNvPr>
          <p:cNvSpPr>
            <a:spLocks noGrp="1"/>
          </p:cNvSpPr>
          <p:nvPr>
            <p:ph type="subTitle" idx="1"/>
          </p:nvPr>
        </p:nvSpPr>
        <p:spPr>
          <a:xfrm>
            <a:off x="1" y="5016814"/>
            <a:ext cx="12191999" cy="1256395"/>
          </a:xfrm>
          <a:solidFill>
            <a:schemeClr val="bg1"/>
          </a:solidFill>
        </p:spPr>
        <p:txBody>
          <a:bodyPr>
            <a:normAutofit/>
          </a:bodyPr>
          <a:lstStyle/>
          <a:p>
            <a:pPr algn="l">
              <a:lnSpc>
                <a:spcPct val="150000"/>
              </a:lnSpc>
            </a:pPr>
            <a:r>
              <a:rPr lang="hr-HR" dirty="0">
                <a:solidFill>
                  <a:schemeClr val="dk1"/>
                </a:solidFill>
                <a:latin typeface="Times New Roman"/>
                <a:ea typeface="Times New Roman"/>
                <a:cs typeface="Times New Roman"/>
                <a:sym typeface="Times New Roman"/>
              </a:rPr>
              <a:t>	</a:t>
            </a:r>
            <a:r>
              <a:rPr lang="hr-HR" b="1" dirty="0">
                <a:solidFill>
                  <a:schemeClr val="dk1"/>
                </a:solidFill>
                <a:latin typeface="Times New Roman"/>
                <a:ea typeface="Times New Roman"/>
                <a:cs typeface="Times New Roman"/>
                <a:sym typeface="Times New Roman"/>
              </a:rPr>
              <a:t>Student: </a:t>
            </a:r>
            <a:r>
              <a:rPr lang="hr-HR" dirty="0">
                <a:solidFill>
                  <a:schemeClr val="dk1"/>
                </a:solidFill>
                <a:latin typeface="Times New Roman"/>
                <a:ea typeface="Times New Roman"/>
                <a:cs typeface="Times New Roman"/>
                <a:sym typeface="Times New Roman"/>
              </a:rPr>
              <a:t>Anamarija Papić</a:t>
            </a:r>
            <a:br>
              <a:rPr lang="hr-HR" dirty="0">
                <a:solidFill>
                  <a:schemeClr val="dk1"/>
                </a:solidFill>
                <a:latin typeface="Times New Roman"/>
                <a:ea typeface="Times New Roman"/>
                <a:cs typeface="Times New Roman"/>
                <a:sym typeface="Times New Roman"/>
              </a:rPr>
            </a:br>
            <a:r>
              <a:rPr lang="hr-HR" dirty="0">
                <a:solidFill>
                  <a:schemeClr val="dk1"/>
                </a:solidFill>
                <a:latin typeface="Times New Roman"/>
                <a:ea typeface="Times New Roman"/>
                <a:cs typeface="Times New Roman"/>
                <a:sym typeface="Times New Roman"/>
              </a:rPr>
              <a:t>	</a:t>
            </a:r>
            <a:r>
              <a:rPr lang="hr-HR" b="1" dirty="0">
                <a:solidFill>
                  <a:schemeClr val="dk1"/>
                </a:solidFill>
                <a:latin typeface="Times New Roman"/>
                <a:ea typeface="Times New Roman"/>
                <a:cs typeface="Times New Roman"/>
                <a:sym typeface="Times New Roman"/>
              </a:rPr>
              <a:t>Nositeljica predmeta: </a:t>
            </a:r>
            <a:r>
              <a:rPr lang="hr-HR" dirty="0">
                <a:solidFill>
                  <a:schemeClr val="dk1"/>
                </a:solidFill>
                <a:latin typeface="Times New Roman"/>
                <a:ea typeface="Times New Roman"/>
                <a:cs typeface="Times New Roman"/>
                <a:sym typeface="Times New Roman"/>
              </a:rPr>
              <a:t>Ljiljana </a:t>
            </a:r>
            <a:r>
              <a:rPr lang="hr-HR" dirty="0" err="1">
                <a:solidFill>
                  <a:schemeClr val="dk1"/>
                </a:solidFill>
                <a:latin typeface="Times New Roman"/>
                <a:ea typeface="Times New Roman"/>
                <a:cs typeface="Times New Roman"/>
                <a:sym typeface="Times New Roman"/>
              </a:rPr>
              <a:t>Despalatović</a:t>
            </a:r>
            <a:r>
              <a:rPr lang="hr-HR" dirty="0">
                <a:solidFill>
                  <a:schemeClr val="dk1"/>
                </a:solidFill>
                <a:latin typeface="Times New Roman"/>
                <a:ea typeface="Times New Roman"/>
                <a:cs typeface="Times New Roman"/>
                <a:sym typeface="Times New Roman"/>
              </a:rPr>
              <a:t>, v. pred.</a:t>
            </a:r>
          </a:p>
        </p:txBody>
      </p:sp>
      <p:sp>
        <p:nvSpPr>
          <p:cNvPr id="4" name="Google Shape;56;p13">
            <a:extLst>
              <a:ext uri="{FF2B5EF4-FFF2-40B4-BE49-F238E27FC236}">
                <a16:creationId xmlns:a16="http://schemas.microsoft.com/office/drawing/2014/main" id="{17A3267B-0EBD-DD2E-9147-82C6387E2AAA}"/>
              </a:ext>
            </a:extLst>
          </p:cNvPr>
          <p:cNvSpPr txBox="1"/>
          <p:nvPr/>
        </p:nvSpPr>
        <p:spPr>
          <a:xfrm>
            <a:off x="0" y="0"/>
            <a:ext cx="12192000" cy="1569630"/>
          </a:xfrm>
          <a:prstGeom prst="rect">
            <a:avLst/>
          </a:prstGeom>
          <a:solidFill>
            <a:schemeClr val="bg1"/>
          </a:solidFill>
          <a:ln>
            <a:noFill/>
          </a:ln>
        </p:spPr>
        <p:txBody>
          <a:bodyPr spcFirstLastPara="1" wrap="square" lIns="91425" tIns="91425" rIns="91425" bIns="91425" anchor="ctr" anchorCtr="0">
            <a:spAutoFit/>
          </a:bodyPr>
          <a:lstStyle/>
          <a:p>
            <a:pPr marL="0" lvl="0" indent="0" algn="ctr" rtl="0">
              <a:lnSpc>
                <a:spcPct val="150000"/>
              </a:lnSpc>
              <a:spcBef>
                <a:spcPts val="0"/>
              </a:spcBef>
              <a:spcAft>
                <a:spcPts val="0"/>
              </a:spcAft>
              <a:buNone/>
            </a:pPr>
            <a:r>
              <a:rPr lang="hr-HR" sz="2000" b="1" dirty="0">
                <a:latin typeface="Times New Roman"/>
                <a:ea typeface="Times New Roman"/>
                <a:cs typeface="Times New Roman"/>
                <a:sym typeface="Times New Roman"/>
              </a:rPr>
              <a:t>SVEUČILIŠTE U SPLITU</a:t>
            </a:r>
          </a:p>
          <a:p>
            <a:pPr marL="0" lvl="0" indent="0" algn="ctr" rtl="0">
              <a:lnSpc>
                <a:spcPct val="150000"/>
              </a:lnSpc>
              <a:spcBef>
                <a:spcPts val="0"/>
              </a:spcBef>
              <a:spcAft>
                <a:spcPts val="0"/>
              </a:spcAft>
              <a:buNone/>
            </a:pPr>
            <a:r>
              <a:rPr lang="hr-HR" sz="2000" b="1" dirty="0">
                <a:latin typeface="Times New Roman"/>
                <a:ea typeface="Times New Roman"/>
                <a:cs typeface="Times New Roman"/>
                <a:sym typeface="Times New Roman"/>
              </a:rPr>
              <a:t>SVEUČILIŠNI ODJEL ZA STRUČNE STUDIJE</a:t>
            </a:r>
            <a:br>
              <a:rPr lang="hr-HR" sz="2000" dirty="0">
                <a:latin typeface="Times New Roman"/>
                <a:ea typeface="Times New Roman"/>
                <a:cs typeface="Times New Roman"/>
                <a:sym typeface="Times New Roman"/>
              </a:rPr>
            </a:br>
            <a:r>
              <a:rPr lang="hr-HR" sz="2000" dirty="0">
                <a:latin typeface="Times New Roman"/>
                <a:ea typeface="Times New Roman"/>
                <a:cs typeface="Times New Roman"/>
                <a:sym typeface="Times New Roman"/>
              </a:rPr>
              <a:t>Diplomski stručni studij Primijenjeno računarstvo</a:t>
            </a:r>
          </a:p>
        </p:txBody>
      </p:sp>
      <p:pic>
        <p:nvPicPr>
          <p:cNvPr id="5" name="Google Shape;58;p13">
            <a:extLst>
              <a:ext uri="{FF2B5EF4-FFF2-40B4-BE49-F238E27FC236}">
                <a16:creationId xmlns:a16="http://schemas.microsoft.com/office/drawing/2014/main" id="{18D1A403-2671-3564-6A6D-7619839B978A}"/>
              </a:ext>
            </a:extLst>
          </p:cNvPr>
          <p:cNvPicPr preferRelativeResize="0"/>
          <p:nvPr/>
        </p:nvPicPr>
        <p:blipFill>
          <a:blip r:embed="rId3">
            <a:alphaModFix/>
          </a:blip>
          <a:stretch>
            <a:fillRect/>
          </a:stretch>
        </p:blipFill>
        <p:spPr>
          <a:xfrm>
            <a:off x="1440744" y="262634"/>
            <a:ext cx="994863" cy="994863"/>
          </a:xfrm>
          <a:prstGeom prst="rect">
            <a:avLst/>
          </a:prstGeom>
          <a:noFill/>
          <a:ln>
            <a:noFill/>
          </a:ln>
        </p:spPr>
      </p:pic>
      <p:pic>
        <p:nvPicPr>
          <p:cNvPr id="6" name="Google Shape;59;p13">
            <a:extLst>
              <a:ext uri="{FF2B5EF4-FFF2-40B4-BE49-F238E27FC236}">
                <a16:creationId xmlns:a16="http://schemas.microsoft.com/office/drawing/2014/main" id="{16835430-DA31-EFD3-1FFD-6EF7C6FAC52E}"/>
              </a:ext>
            </a:extLst>
          </p:cNvPr>
          <p:cNvPicPr preferRelativeResize="0"/>
          <p:nvPr/>
        </p:nvPicPr>
        <p:blipFill rotWithShape="1">
          <a:blip r:embed="rId4">
            <a:alphaModFix/>
          </a:blip>
          <a:srcRect l="25769" t="16429" r="25962" b="16510"/>
          <a:stretch/>
        </p:blipFill>
        <p:spPr>
          <a:xfrm>
            <a:off x="358171" y="264876"/>
            <a:ext cx="1016546" cy="992621"/>
          </a:xfrm>
          <a:prstGeom prst="rect">
            <a:avLst/>
          </a:prstGeom>
          <a:noFill/>
          <a:ln>
            <a:noFill/>
          </a:ln>
        </p:spPr>
      </p:pic>
      <p:sp>
        <p:nvSpPr>
          <p:cNvPr id="7" name="Google Shape;57;p13">
            <a:extLst>
              <a:ext uri="{FF2B5EF4-FFF2-40B4-BE49-F238E27FC236}">
                <a16:creationId xmlns:a16="http://schemas.microsoft.com/office/drawing/2014/main" id="{85F8A607-C1BD-94BF-10C0-2070C30F7AFF}"/>
              </a:ext>
            </a:extLst>
          </p:cNvPr>
          <p:cNvSpPr txBox="1">
            <a:spLocks/>
          </p:cNvSpPr>
          <p:nvPr/>
        </p:nvSpPr>
        <p:spPr>
          <a:xfrm>
            <a:off x="0" y="6273209"/>
            <a:ext cx="12192000" cy="584790"/>
          </a:xfrm>
          <a:prstGeom prst="rect">
            <a:avLst/>
          </a:prstGeom>
          <a:solidFill>
            <a:schemeClr val="bg1"/>
          </a:solidFill>
        </p:spPr>
        <p:txBody>
          <a:bodyPr spcFirstLastPara="1" vert="horz" wrap="square" lIns="91425" tIns="91425" rIns="91425" bIns="91425" rtlCol="0" anchor="b"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40000"/>
              </a:lnSpc>
              <a:spcBef>
                <a:spcPts val="0"/>
              </a:spcBef>
              <a:buSzPts val="852"/>
            </a:pPr>
            <a:r>
              <a:rPr lang="hr-HR" sz="1800" dirty="0">
                <a:solidFill>
                  <a:schemeClr val="dk1"/>
                </a:solidFill>
                <a:latin typeface="Times New Roman"/>
                <a:ea typeface="Times New Roman"/>
                <a:cs typeface="Times New Roman"/>
                <a:sym typeface="Times New Roman"/>
              </a:rPr>
              <a:t>Split, 18. prosinca 2023.</a:t>
            </a:r>
          </a:p>
        </p:txBody>
      </p:sp>
    </p:spTree>
    <p:extLst>
      <p:ext uri="{BB962C8B-B14F-4D97-AF65-F5344CB8AC3E}">
        <p14:creationId xmlns:p14="http://schemas.microsoft.com/office/powerpoint/2010/main" val="343617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p:txBody>
          <a:bodyPr/>
          <a:lstStyle/>
          <a:p>
            <a:r>
              <a:rPr lang="hr-HR" sz="44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3. Primjeri</a:t>
            </a:r>
            <a:endParaRPr lang="hr-HR" dirty="0">
              <a:solidFill>
                <a:schemeClr val="bg1"/>
              </a:solidFill>
              <a:latin typeface="Source Sans Pro" panose="020B0503030403020204" pitchFamily="34" charset="0"/>
              <a:ea typeface="Source Sans Pro" panose="020B0503030403020204" pitchFamily="34" charset="0"/>
            </a:endParaRPr>
          </a:p>
        </p:txBody>
      </p:sp>
      <p:sp>
        <p:nvSpPr>
          <p:cNvPr id="11" name="TextBox 10">
            <a:extLst>
              <a:ext uri="{FF2B5EF4-FFF2-40B4-BE49-F238E27FC236}">
                <a16:creationId xmlns:a16="http://schemas.microsoft.com/office/drawing/2014/main" id="{C1774EFE-CDF4-A651-2FF4-537F2F47EC60}"/>
              </a:ext>
            </a:extLst>
          </p:cNvPr>
          <p:cNvSpPr txBox="1"/>
          <p:nvPr/>
        </p:nvSpPr>
        <p:spPr>
          <a:xfrm>
            <a:off x="838200" y="1615342"/>
            <a:ext cx="3861391" cy="2246769"/>
          </a:xfrm>
          <a:prstGeom prst="rect">
            <a:avLst/>
          </a:prstGeom>
          <a:noFill/>
        </p:spPr>
        <p:txBody>
          <a:bodyPr wrap="square">
            <a:spAutoFit/>
          </a:bodyPr>
          <a:lstStyle/>
          <a:p>
            <a:r>
              <a:rPr lang="en-GB" sz="3200" b="1" dirty="0">
                <a:solidFill>
                  <a:schemeClr val="bg1"/>
                </a:solidFill>
                <a:latin typeface="Courier New" panose="02070309020205020404" pitchFamily="49" charset="0"/>
                <a:cs typeface="Courier New" panose="02070309020205020404" pitchFamily="49" charset="0"/>
              </a:rPr>
              <a:t>4)</a:t>
            </a:r>
            <a:r>
              <a:rPr lang="en-GB" b="1" dirty="0">
                <a:solidFill>
                  <a:schemeClr val="bg1"/>
                </a:solidFill>
                <a:latin typeface="Courier New" panose="02070309020205020404" pitchFamily="49" charset="0"/>
                <a:cs typeface="Courier New" panose="02070309020205020404" pitchFamily="49" charset="0"/>
              </a:rPr>
              <a:t>	    	</a:t>
            </a:r>
          </a:p>
          <a:p>
            <a:r>
              <a:rPr lang="en-GB" b="1" dirty="0">
                <a:solidFill>
                  <a:schemeClr val="bg1"/>
                </a:solidFill>
                <a:latin typeface="Courier New" panose="02070309020205020404" pitchFamily="49" charset="0"/>
                <a:cs typeface="Courier New" panose="02070309020205020404" pitchFamily="49" charset="0"/>
              </a:rPr>
              <a:t>N = 6</a:t>
            </a:r>
          </a:p>
          <a:p>
            <a:r>
              <a:rPr lang="en-GB" b="1" dirty="0">
                <a:solidFill>
                  <a:schemeClr val="bg1"/>
                </a:solidFill>
                <a:latin typeface="Courier New" panose="02070309020205020404" pitchFamily="49" charset="0"/>
                <a:cs typeface="Courier New" panose="02070309020205020404" pitchFamily="49" charset="0"/>
              </a:rPr>
              <a:t>A = 5</a:t>
            </a:r>
          </a:p>
          <a:p>
            <a:r>
              <a:rPr lang="en-GB" b="1" dirty="0">
                <a:solidFill>
                  <a:schemeClr val="bg1"/>
                </a:solidFill>
                <a:latin typeface="Courier New" panose="02070309020205020404" pitchFamily="49" charset="0"/>
                <a:cs typeface="Courier New" panose="02070309020205020404" pitchFamily="49" charset="0"/>
              </a:rPr>
              <a:t>Returns: </a:t>
            </a:r>
            <a:br>
              <a:rPr lang="en-GB" b="1" dirty="0">
                <a:solidFill>
                  <a:schemeClr val="bg1"/>
                </a:solidFill>
                <a:latin typeface="Courier New" panose="02070309020205020404" pitchFamily="49" charset="0"/>
                <a:cs typeface="Courier New" panose="02070309020205020404" pitchFamily="49" charset="0"/>
              </a:rPr>
            </a:br>
            <a:r>
              <a:rPr lang="en-GB" b="1" dirty="0">
                <a:solidFill>
                  <a:schemeClr val="bg1"/>
                </a:solidFill>
                <a:latin typeface="Courier New" panose="02070309020205020404" pitchFamily="49" charset="0"/>
                <a:cs typeface="Courier New" panose="02070309020205020404" pitchFamily="49" charset="0"/>
              </a:rPr>
              <a:t>{"-ACEDB", "A-BDCE",</a:t>
            </a:r>
            <a:br>
              <a:rPr lang="en-GB" b="1" dirty="0">
                <a:solidFill>
                  <a:schemeClr val="bg1"/>
                </a:solidFill>
                <a:latin typeface="Courier New" panose="02070309020205020404" pitchFamily="49" charset="0"/>
                <a:cs typeface="Courier New" panose="02070309020205020404" pitchFamily="49" charset="0"/>
              </a:rPr>
            </a:br>
            <a:r>
              <a:rPr lang="en-GB" b="1" dirty="0">
                <a:solidFill>
                  <a:schemeClr val="bg1"/>
                </a:solidFill>
                <a:latin typeface="Courier New" panose="02070309020205020404" pitchFamily="49" charset="0"/>
                <a:cs typeface="Courier New" panose="02070309020205020404" pitchFamily="49" charset="0"/>
              </a:rPr>
              <a:t>"CB-AED", "EDA-BC",</a:t>
            </a:r>
          </a:p>
          <a:p>
            <a:r>
              <a:rPr lang="en-GB" b="1" dirty="0">
                <a:solidFill>
                  <a:schemeClr val="bg1"/>
                </a:solidFill>
                <a:latin typeface="Courier New" panose="02070309020205020404" pitchFamily="49" charset="0"/>
                <a:cs typeface="Courier New" panose="02070309020205020404" pitchFamily="49" charset="0"/>
              </a:rPr>
              <a:t>"DCEB-A", "BEDCA-" }</a:t>
            </a:r>
          </a:p>
        </p:txBody>
      </p:sp>
      <p:sp>
        <p:nvSpPr>
          <p:cNvPr id="4" name="TextBox 3">
            <a:extLst>
              <a:ext uri="{FF2B5EF4-FFF2-40B4-BE49-F238E27FC236}">
                <a16:creationId xmlns:a16="http://schemas.microsoft.com/office/drawing/2014/main" id="{B08D50F2-2E4F-5C3B-E4BC-FE24BEF0821A}"/>
              </a:ext>
            </a:extLst>
          </p:cNvPr>
          <p:cNvSpPr txBox="1"/>
          <p:nvPr/>
        </p:nvSpPr>
        <p:spPr>
          <a:xfrm>
            <a:off x="4699591" y="1483738"/>
            <a:ext cx="6100354" cy="3139321"/>
          </a:xfrm>
          <a:prstGeom prst="rect">
            <a:avLst/>
          </a:prstGeom>
          <a:noFill/>
        </p:spPr>
        <p:txBody>
          <a:bodyPr wrap="square">
            <a:spAutoFit/>
          </a:bodyPr>
          <a:lstStyle/>
          <a:p>
            <a:r>
              <a:rPr lang="en-GB" b="1" dirty="0">
                <a:solidFill>
                  <a:schemeClr val="bg1"/>
                </a:solidFill>
                <a:latin typeface="Courier New" panose="02070309020205020404" pitchFamily="49" charset="0"/>
                <a:cs typeface="Courier New" panose="02070309020205020404" pitchFamily="49" charset="0"/>
              </a:rPr>
              <a:t>In the example output, each airline has exactly one flight out of each airport.</a:t>
            </a:r>
          </a:p>
          <a:p>
            <a:endParaRPr lang="en-GB" b="1" dirty="0">
              <a:solidFill>
                <a:schemeClr val="bg1"/>
              </a:solidFill>
              <a:latin typeface="Courier New" panose="02070309020205020404" pitchFamily="49" charset="0"/>
              <a:cs typeface="Courier New" panose="02070309020205020404" pitchFamily="49" charset="0"/>
            </a:endParaRPr>
          </a:p>
          <a:p>
            <a:r>
              <a:rPr lang="en-GB" b="1" dirty="0">
                <a:solidFill>
                  <a:schemeClr val="bg1"/>
                </a:solidFill>
                <a:latin typeface="Courier New" panose="02070309020205020404" pitchFamily="49" charset="0"/>
                <a:cs typeface="Courier New" panose="02070309020205020404" pitchFamily="49" charset="0"/>
              </a:rPr>
              <a:t>Thus, obviously, each valid ticket people can buy just goes back and forth between two airports one or more times, and therefore there are no valid tickets with an odd number of flights. </a:t>
            </a:r>
          </a:p>
          <a:p>
            <a:endParaRPr lang="en-GB" b="1" dirty="0">
              <a:solidFill>
                <a:schemeClr val="bg1"/>
              </a:solidFill>
              <a:latin typeface="Courier New" panose="02070309020205020404" pitchFamily="49" charset="0"/>
              <a:cs typeface="Courier New" panose="02070309020205020404" pitchFamily="49" charset="0"/>
            </a:endParaRPr>
          </a:p>
          <a:p>
            <a:r>
              <a:rPr lang="en-GB" b="1" dirty="0">
                <a:solidFill>
                  <a:schemeClr val="bg1"/>
                </a:solidFill>
                <a:latin typeface="Courier New" panose="02070309020205020404" pitchFamily="49" charset="0"/>
                <a:cs typeface="Courier New" panose="02070309020205020404" pitchFamily="49" charset="0"/>
              </a:rPr>
              <a:t>Of course, this is just one of very many valid solutions.</a:t>
            </a:r>
            <a:endParaRPr lang="en-HR" b="1" dirty="0">
              <a:solidFill>
                <a:schemeClr val="bg1"/>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335935C0-526B-2C51-9F1D-BA5771B903A6}"/>
              </a:ext>
            </a:extLst>
          </p:cNvPr>
          <p:cNvSpPr txBox="1"/>
          <p:nvPr/>
        </p:nvSpPr>
        <p:spPr>
          <a:xfrm>
            <a:off x="838200" y="3995678"/>
            <a:ext cx="3132909" cy="2862322"/>
          </a:xfrm>
          <a:prstGeom prst="rect">
            <a:avLst/>
          </a:prstGeom>
          <a:solidFill>
            <a:schemeClr val="tx1"/>
          </a:solidFill>
        </p:spPr>
        <p:txBody>
          <a:bodyPr wrap="square">
            <a:spAutoFit/>
          </a:bodyPr>
          <a:lstStyle/>
          <a:p>
            <a:r>
              <a:rPr lang="en-HR" b="1" dirty="0">
                <a:solidFill>
                  <a:schemeClr val="bg1"/>
                </a:solidFill>
                <a:latin typeface="Courier New" panose="02070309020205020404" pitchFamily="49" charset="0"/>
                <a:cs typeface="Courier New" panose="02070309020205020404" pitchFamily="49" charset="0"/>
              </a:rPr>
              <a:t>Matrica susjedstva:</a:t>
            </a:r>
          </a:p>
          <a:p>
            <a:endParaRPr lang="en-HR" b="1" dirty="0">
              <a:solidFill>
                <a:schemeClr val="bg1"/>
              </a:solidFill>
              <a:latin typeface="Courier New" panose="02070309020205020404" pitchFamily="49" charset="0"/>
              <a:cs typeface="Courier New" panose="02070309020205020404" pitchFamily="49" charset="0"/>
            </a:endParaRPr>
          </a:p>
          <a:p>
            <a:r>
              <a:rPr lang="en-GB" b="1" dirty="0">
                <a:solidFill>
                  <a:schemeClr val="bg1"/>
                </a:solidFill>
                <a:latin typeface="Courier New" panose="02070309020205020404" pitchFamily="49" charset="0"/>
                <a:cs typeface="Courier New" panose="02070309020205020404" pitchFamily="49" charset="0"/>
              </a:rPr>
              <a:t>   0  1  2  3  4  5</a:t>
            </a:r>
          </a:p>
          <a:p>
            <a:r>
              <a:rPr lang="en-GB" b="1" dirty="0">
                <a:solidFill>
                  <a:schemeClr val="bg1"/>
                </a:solidFill>
                <a:latin typeface="Courier New" panose="02070309020205020404" pitchFamily="49" charset="0"/>
                <a:cs typeface="Courier New" panose="02070309020205020404" pitchFamily="49" charset="0"/>
              </a:rPr>
              <a:t>0  -  A  C  E  D  B</a:t>
            </a:r>
          </a:p>
          <a:p>
            <a:r>
              <a:rPr lang="en-GB" b="1" dirty="0">
                <a:solidFill>
                  <a:schemeClr val="bg1"/>
                </a:solidFill>
                <a:latin typeface="Courier New" panose="02070309020205020404" pitchFamily="49" charset="0"/>
                <a:cs typeface="Courier New" panose="02070309020205020404" pitchFamily="49" charset="0"/>
              </a:rPr>
              <a:t>1  A  -  B  D  C  E</a:t>
            </a:r>
          </a:p>
          <a:p>
            <a:r>
              <a:rPr lang="en-GB" b="1" dirty="0">
                <a:solidFill>
                  <a:schemeClr val="bg1"/>
                </a:solidFill>
                <a:latin typeface="Courier New" panose="02070309020205020404" pitchFamily="49" charset="0"/>
                <a:cs typeface="Courier New" panose="02070309020205020404" pitchFamily="49" charset="0"/>
              </a:rPr>
              <a:t>2  C  B  -  A  E  D</a:t>
            </a:r>
          </a:p>
          <a:p>
            <a:r>
              <a:rPr lang="en-GB" b="1" dirty="0">
                <a:solidFill>
                  <a:schemeClr val="bg1"/>
                </a:solidFill>
                <a:latin typeface="Courier New" panose="02070309020205020404" pitchFamily="49" charset="0"/>
                <a:cs typeface="Courier New" panose="02070309020205020404" pitchFamily="49" charset="0"/>
              </a:rPr>
              <a:t>3  E  D  A  -  B  C</a:t>
            </a:r>
          </a:p>
          <a:p>
            <a:r>
              <a:rPr lang="en-GB" b="1" dirty="0">
                <a:solidFill>
                  <a:schemeClr val="bg1"/>
                </a:solidFill>
                <a:latin typeface="Courier New" panose="02070309020205020404" pitchFamily="49" charset="0"/>
                <a:cs typeface="Courier New" panose="02070309020205020404" pitchFamily="49" charset="0"/>
              </a:rPr>
              <a:t>4  D  C  E  B  -  A</a:t>
            </a:r>
          </a:p>
          <a:p>
            <a:r>
              <a:rPr lang="en-GB" b="1" dirty="0">
                <a:solidFill>
                  <a:schemeClr val="bg1"/>
                </a:solidFill>
                <a:latin typeface="Courier New" panose="02070309020205020404" pitchFamily="49" charset="0"/>
                <a:cs typeface="Courier New" panose="02070309020205020404" pitchFamily="49" charset="0"/>
              </a:rPr>
              <a:t>5  B  E  D  C  A  -</a:t>
            </a:r>
            <a:br>
              <a:rPr lang="en-HR" b="1" dirty="0">
                <a:solidFill>
                  <a:schemeClr val="bg1"/>
                </a:solidFill>
                <a:latin typeface="Courier New" panose="02070309020205020404" pitchFamily="49" charset="0"/>
                <a:cs typeface="Courier New" panose="02070309020205020404" pitchFamily="49" charset="0"/>
              </a:rPr>
            </a:br>
            <a:endParaRPr lang="en-GB"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76893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a:xfrm>
            <a:off x="195944" y="188142"/>
            <a:ext cx="3753106" cy="1325563"/>
          </a:xfrm>
        </p:spPr>
        <p:txBody>
          <a:bodyPr>
            <a:normAutofit fontScale="90000"/>
          </a:bodyPr>
          <a:lstStyle/>
          <a:p>
            <a:r>
              <a:rPr lang="hr-HR" b="1"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4</a:t>
            </a:r>
            <a:r>
              <a:rPr lang="hr-HR" sz="44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a:t>
            </a:r>
            <a:r>
              <a:rPr lang="hr-HR"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Implementacija</a:t>
            </a:r>
            <a:endParaRPr lang="hr-HR" dirty="0">
              <a:solidFill>
                <a:schemeClr val="bg1"/>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40232310-46E6-E294-8CBE-859508588C93}"/>
              </a:ext>
            </a:extLst>
          </p:cNvPr>
          <p:cNvPicPr>
            <a:picLocks noChangeAspect="1"/>
          </p:cNvPicPr>
          <p:nvPr/>
        </p:nvPicPr>
        <p:blipFill rotWithShape="1">
          <a:blip r:embed="rId3"/>
          <a:srcRect t="807"/>
          <a:stretch/>
        </p:blipFill>
        <p:spPr>
          <a:xfrm>
            <a:off x="3949049" y="0"/>
            <a:ext cx="8242951" cy="6858000"/>
          </a:xfrm>
          <a:prstGeom prst="rect">
            <a:avLst/>
          </a:prstGeom>
        </p:spPr>
      </p:pic>
      <p:sp>
        <p:nvSpPr>
          <p:cNvPr id="6" name="TextBox 5">
            <a:extLst>
              <a:ext uri="{FF2B5EF4-FFF2-40B4-BE49-F238E27FC236}">
                <a16:creationId xmlns:a16="http://schemas.microsoft.com/office/drawing/2014/main" id="{D870F255-D784-894A-4B6D-093A11F4D653}"/>
              </a:ext>
            </a:extLst>
          </p:cNvPr>
          <p:cNvSpPr txBox="1"/>
          <p:nvPr/>
        </p:nvSpPr>
        <p:spPr>
          <a:xfrm>
            <a:off x="195944" y="1517381"/>
            <a:ext cx="3753104" cy="5155257"/>
          </a:xfrm>
          <a:prstGeom prst="rect">
            <a:avLst/>
          </a:prstGeom>
          <a:noFill/>
        </p:spPr>
        <p:txBody>
          <a:bodyPr wrap="square">
            <a:spAutoFit/>
          </a:bodyPr>
          <a:lstStyle/>
          <a:p>
            <a:pPr marL="285750" indent="-285750">
              <a:buFont typeface="Arial" panose="020B0604020202020204" pitchFamily="34" charset="0"/>
              <a:buChar char="•"/>
            </a:pPr>
            <a:r>
              <a:rPr lang="hr-HR" sz="1600" dirty="0">
                <a:solidFill>
                  <a:schemeClr val="bg1"/>
                </a:solidFill>
                <a:latin typeface="Courier New" panose="02070309020205020404" pitchFamily="49" charset="0"/>
                <a:cs typeface="Courier New" panose="02070309020205020404" pitchFamily="49" charset="0"/>
              </a:rPr>
              <a:t>Provjera uvjeta</a:t>
            </a:r>
          </a:p>
          <a:p>
            <a:pPr marL="285750" indent="-285750">
              <a:buFont typeface="Arial" panose="020B0604020202020204" pitchFamily="34" charset="0"/>
              <a:buChar char="•"/>
            </a:pPr>
            <a:r>
              <a:rPr lang="hr-HR" sz="1600" dirty="0">
                <a:solidFill>
                  <a:schemeClr val="bg1"/>
                </a:solidFill>
                <a:latin typeface="Courier New" panose="02070309020205020404" pitchFamily="49" charset="0"/>
                <a:cs typeface="Courier New" panose="02070309020205020404" pitchFamily="49" charset="0"/>
              </a:rPr>
              <a:t>Provjera broja aerodroma / avioprijevoznika</a:t>
            </a:r>
          </a:p>
          <a:p>
            <a:pPr marL="285750" indent="-285750">
              <a:buFont typeface="Arial" panose="020B0604020202020204" pitchFamily="34" charset="0"/>
              <a:buChar char="•"/>
            </a:pPr>
            <a:r>
              <a:rPr lang="hr-HR" sz="1600" dirty="0">
                <a:solidFill>
                  <a:schemeClr val="bg1"/>
                </a:solidFill>
                <a:latin typeface="Courier New" panose="02070309020205020404" pitchFamily="49" charset="0"/>
                <a:cs typeface="Courier New" panose="02070309020205020404" pitchFamily="49" charset="0"/>
              </a:rPr>
              <a:t>Inicijalizacija matrice rezultata – plana letova</a:t>
            </a:r>
          </a:p>
          <a:p>
            <a:pPr marL="285750" indent="-285750">
              <a:buFont typeface="Arial" panose="020B0604020202020204" pitchFamily="34" charset="0"/>
              <a:buChar char="•"/>
            </a:pPr>
            <a:r>
              <a:rPr lang="hr-HR" sz="1600" dirty="0">
                <a:solidFill>
                  <a:schemeClr val="bg1"/>
                </a:solidFill>
                <a:latin typeface="Courier New" panose="02070309020205020404" pitchFamily="49" charset="0"/>
                <a:cs typeface="Courier New" panose="02070309020205020404" pitchFamily="49" charset="0"/>
              </a:rPr>
              <a:t>Stvaranje liste avio-kompanija</a:t>
            </a:r>
          </a:p>
          <a:p>
            <a:pPr marL="285750" indent="-285750">
              <a:buFont typeface="Arial" panose="020B0604020202020204" pitchFamily="34" charset="0"/>
              <a:buChar char="•"/>
            </a:pPr>
            <a:r>
              <a:rPr lang="hr-HR" sz="1600" dirty="0">
                <a:solidFill>
                  <a:schemeClr val="bg1"/>
                </a:solidFill>
                <a:latin typeface="Courier New" panose="02070309020205020404" pitchFamily="49" charset="0"/>
                <a:cs typeface="Courier New" panose="02070309020205020404" pitchFamily="49" charset="0"/>
              </a:rPr>
              <a:t>Popunjavanje matrice za parni N</a:t>
            </a:r>
          </a:p>
          <a:p>
            <a:pPr marL="742950" lvl="1" indent="-285750">
              <a:buFont typeface="Arial" panose="020B0604020202020204" pitchFamily="34" charset="0"/>
              <a:buChar char="•"/>
            </a:pPr>
            <a:r>
              <a:rPr lang="hr-HR" sz="1100" dirty="0">
                <a:solidFill>
                  <a:schemeClr val="bg1"/>
                </a:solidFill>
                <a:latin typeface="Courier New" panose="02070309020205020404" pitchFamily="49" charset="0"/>
                <a:cs typeface="Courier New" panose="02070309020205020404" pitchFamily="49" charset="0"/>
              </a:rPr>
              <a:t>Ako je N paran, popunjava matricu rezultata avio-kompanijama za direktne letove između svaka dva različita aerodroma.</a:t>
            </a:r>
          </a:p>
          <a:p>
            <a:pPr marL="285750" indent="-285750">
              <a:buFont typeface="Arial" panose="020B0604020202020204" pitchFamily="34" charset="0"/>
              <a:buChar char="•"/>
            </a:pPr>
            <a:r>
              <a:rPr lang="hr-HR" sz="1600" dirty="0">
                <a:solidFill>
                  <a:schemeClr val="bg1"/>
                </a:solidFill>
                <a:latin typeface="Courier New" panose="02070309020205020404" pitchFamily="49" charset="0"/>
                <a:cs typeface="Courier New" panose="02070309020205020404" pitchFamily="49" charset="0"/>
              </a:rPr>
              <a:t>Popunjavanje matrice za neparan N</a:t>
            </a:r>
          </a:p>
          <a:p>
            <a:pPr marL="742950" lvl="1" indent="-285750">
              <a:buFont typeface="Arial" panose="020B0604020202020204" pitchFamily="34" charset="0"/>
              <a:buChar char="•"/>
            </a:pPr>
            <a:r>
              <a:rPr lang="hr-HR" sz="1100" dirty="0">
                <a:solidFill>
                  <a:schemeClr val="bg1"/>
                </a:solidFill>
                <a:latin typeface="Courier New" panose="02070309020205020404" pitchFamily="49" charset="0"/>
                <a:cs typeface="Courier New" panose="02070309020205020404" pitchFamily="49" charset="0"/>
              </a:rPr>
              <a:t>Ako je N neparan, prvo popunjava matricu za direktne letove, a zatim dodatno postavlja avio-kompanije za letove prema i iz zadnjeg aerodroma kako bi se osiguralo da nema karata s neparnim brojem letova.</a:t>
            </a:r>
          </a:p>
          <a:p>
            <a:pPr marL="285750" indent="-285750">
              <a:buFont typeface="Arial" panose="020B0604020202020204" pitchFamily="34" charset="0"/>
              <a:buChar char="•"/>
            </a:pPr>
            <a:r>
              <a:rPr lang="hr-HR" sz="1600" dirty="0">
                <a:solidFill>
                  <a:schemeClr val="bg1"/>
                </a:solidFill>
                <a:latin typeface="Courier New" panose="02070309020205020404" pitchFamily="49" charset="0"/>
                <a:cs typeface="Courier New" panose="02070309020205020404" pitchFamily="49" charset="0"/>
              </a:rPr>
              <a:t>Pretvaranje rezultata u listu </a:t>
            </a:r>
            <a:r>
              <a:rPr lang="hr-HR" sz="1600" dirty="0" err="1">
                <a:solidFill>
                  <a:schemeClr val="bg1"/>
                </a:solidFill>
                <a:latin typeface="Courier New" panose="02070309020205020404" pitchFamily="49" charset="0"/>
                <a:cs typeface="Courier New" panose="02070309020205020404" pitchFamily="49" charset="0"/>
              </a:rPr>
              <a:t>stringova</a:t>
            </a:r>
            <a:r>
              <a:rPr lang="hr-HR" sz="1600" dirty="0">
                <a:solidFill>
                  <a:schemeClr val="bg1"/>
                </a:solidFill>
                <a:latin typeface="Courier New" panose="02070309020205020404" pitchFamily="49" charset="0"/>
                <a:cs typeface="Courier New" panose="02070309020205020404" pitchFamily="49" charset="0"/>
              </a:rPr>
              <a:t> i vraćanje</a:t>
            </a:r>
          </a:p>
        </p:txBody>
      </p:sp>
    </p:spTree>
    <p:extLst>
      <p:ext uri="{BB962C8B-B14F-4D97-AF65-F5344CB8AC3E}">
        <p14:creationId xmlns:p14="http://schemas.microsoft.com/office/powerpoint/2010/main" val="3235343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52CE31-C73B-30ED-991F-01F895F2D994}"/>
              </a:ext>
            </a:extLst>
          </p:cNvPr>
          <p:cNvPicPr>
            <a:picLocks noChangeAspect="1"/>
          </p:cNvPicPr>
          <p:nvPr/>
        </p:nvPicPr>
        <p:blipFill rotWithShape="1">
          <a:blip r:embed="rId2"/>
          <a:srcRect b="62095"/>
          <a:stretch/>
        </p:blipFill>
        <p:spPr>
          <a:xfrm>
            <a:off x="0" y="0"/>
            <a:ext cx="7359953" cy="3108960"/>
          </a:xfrm>
          <a:prstGeom prst="rect">
            <a:avLst/>
          </a:prstGeom>
        </p:spPr>
      </p:pic>
      <p:sp>
        <p:nvSpPr>
          <p:cNvPr id="5" name="Title 1">
            <a:extLst>
              <a:ext uri="{FF2B5EF4-FFF2-40B4-BE49-F238E27FC236}">
                <a16:creationId xmlns:a16="http://schemas.microsoft.com/office/drawing/2014/main" id="{B24FF825-6627-98C2-3103-50653B3003A4}"/>
              </a:ext>
            </a:extLst>
          </p:cNvPr>
          <p:cNvSpPr>
            <a:spLocks noGrp="1"/>
          </p:cNvSpPr>
          <p:nvPr>
            <p:ph type="title"/>
          </p:nvPr>
        </p:nvSpPr>
        <p:spPr>
          <a:xfrm>
            <a:off x="195944" y="4598126"/>
            <a:ext cx="4402182" cy="2077311"/>
          </a:xfrm>
        </p:spPr>
        <p:txBody>
          <a:bodyPr vert="horz">
            <a:noAutofit/>
          </a:bodyPr>
          <a:lstStyle/>
          <a:p>
            <a:r>
              <a:rPr lang="hr-HR" sz="3600" b="1"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4</a:t>
            </a:r>
            <a:r>
              <a:rPr lang="hr-HR" sz="36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Implementacija – Dodatne funkcije</a:t>
            </a:r>
            <a:endParaRPr lang="hr-HR" sz="3600" dirty="0">
              <a:solidFill>
                <a:schemeClr val="bg1"/>
              </a:solidFill>
              <a:latin typeface="Source Sans Pro" panose="020B0503030403020204" pitchFamily="34" charset="0"/>
              <a:ea typeface="Source Sans Pro" panose="020B0503030403020204" pitchFamily="34" charset="0"/>
            </a:endParaRPr>
          </a:p>
        </p:txBody>
      </p:sp>
      <p:pic>
        <p:nvPicPr>
          <p:cNvPr id="6" name="Picture 5">
            <a:extLst>
              <a:ext uri="{FF2B5EF4-FFF2-40B4-BE49-F238E27FC236}">
                <a16:creationId xmlns:a16="http://schemas.microsoft.com/office/drawing/2014/main" id="{0B0DCE85-5141-1403-F011-60059BC2D0AA}"/>
              </a:ext>
            </a:extLst>
          </p:cNvPr>
          <p:cNvPicPr>
            <a:picLocks noChangeAspect="1"/>
          </p:cNvPicPr>
          <p:nvPr/>
        </p:nvPicPr>
        <p:blipFill rotWithShape="1">
          <a:blip r:embed="rId2"/>
          <a:srcRect t="38095"/>
          <a:stretch/>
        </p:blipFill>
        <p:spPr>
          <a:xfrm>
            <a:off x="5643154" y="2340117"/>
            <a:ext cx="6548846" cy="4517883"/>
          </a:xfrm>
          <a:prstGeom prst="rect">
            <a:avLst/>
          </a:prstGeom>
        </p:spPr>
      </p:pic>
      <p:pic>
        <p:nvPicPr>
          <p:cNvPr id="11266" name="Picture 2" descr="NetworkX · GitHub">
            <a:extLst>
              <a:ext uri="{FF2B5EF4-FFF2-40B4-BE49-F238E27FC236}">
                <a16:creationId xmlns:a16="http://schemas.microsoft.com/office/drawing/2014/main" id="{04F3C61B-39A2-D703-42AC-1064CEC03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6743" y="284480"/>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010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a:xfrm>
            <a:off x="195944" y="182562"/>
            <a:ext cx="932676" cy="6492875"/>
          </a:xfrm>
        </p:spPr>
        <p:txBody>
          <a:bodyPr vert="vert270">
            <a:noAutofit/>
          </a:bodyPr>
          <a:lstStyle/>
          <a:p>
            <a:r>
              <a:rPr lang="hr-HR" sz="3600" b="1"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4</a:t>
            </a:r>
            <a:r>
              <a:rPr lang="hr-HR" sz="36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Implementacija – Testiranje</a:t>
            </a:r>
            <a:endParaRPr lang="hr-HR" sz="3600" dirty="0">
              <a:solidFill>
                <a:schemeClr val="bg1"/>
              </a:solidFill>
              <a:latin typeface="Source Sans Pro" panose="020B0503030403020204" pitchFamily="34" charset="0"/>
              <a:ea typeface="Source Sans Pro" panose="020B0503030403020204" pitchFamily="34" charset="0"/>
            </a:endParaRPr>
          </a:p>
        </p:txBody>
      </p:sp>
      <p:pic>
        <p:nvPicPr>
          <p:cNvPr id="4" name="Picture 3">
            <a:extLst>
              <a:ext uri="{FF2B5EF4-FFF2-40B4-BE49-F238E27FC236}">
                <a16:creationId xmlns:a16="http://schemas.microsoft.com/office/drawing/2014/main" id="{309D0C95-3F89-CB28-EF3E-72CBE8BB3538}"/>
              </a:ext>
            </a:extLst>
          </p:cNvPr>
          <p:cNvPicPr>
            <a:picLocks noChangeAspect="1"/>
          </p:cNvPicPr>
          <p:nvPr/>
        </p:nvPicPr>
        <p:blipFill>
          <a:blip r:embed="rId2"/>
          <a:stretch>
            <a:fillRect/>
          </a:stretch>
        </p:blipFill>
        <p:spPr>
          <a:xfrm>
            <a:off x="1128620" y="0"/>
            <a:ext cx="11063380" cy="6858000"/>
          </a:xfrm>
          <a:prstGeom prst="rect">
            <a:avLst/>
          </a:prstGeom>
        </p:spPr>
      </p:pic>
    </p:spTree>
    <p:extLst>
      <p:ext uri="{BB962C8B-B14F-4D97-AF65-F5344CB8AC3E}">
        <p14:creationId xmlns:p14="http://schemas.microsoft.com/office/powerpoint/2010/main" val="318914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a:xfrm>
            <a:off x="195944" y="182562"/>
            <a:ext cx="932676" cy="6492875"/>
          </a:xfrm>
        </p:spPr>
        <p:txBody>
          <a:bodyPr vert="vert270">
            <a:noAutofit/>
          </a:bodyPr>
          <a:lstStyle/>
          <a:p>
            <a:r>
              <a:rPr lang="hr-HR" sz="3200" b="1"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4</a:t>
            </a:r>
            <a:r>
              <a:rPr lang="hr-HR" sz="32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Implementacija – Izlaz funkcije</a:t>
            </a:r>
            <a:endParaRPr lang="hr-HR" sz="3200" dirty="0">
              <a:solidFill>
                <a:schemeClr val="bg1"/>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8119DB94-2B23-5C1C-CA66-DB43D32E8807}"/>
              </a:ext>
            </a:extLst>
          </p:cNvPr>
          <p:cNvPicPr>
            <a:picLocks noChangeAspect="1"/>
          </p:cNvPicPr>
          <p:nvPr/>
        </p:nvPicPr>
        <p:blipFill>
          <a:blip r:embed="rId2"/>
          <a:stretch>
            <a:fillRect/>
          </a:stretch>
        </p:blipFill>
        <p:spPr>
          <a:xfrm>
            <a:off x="1128620" y="-1"/>
            <a:ext cx="6085417" cy="6858000"/>
          </a:xfrm>
          <a:prstGeom prst="rect">
            <a:avLst/>
          </a:prstGeom>
        </p:spPr>
      </p:pic>
      <p:sp>
        <p:nvSpPr>
          <p:cNvPr id="6" name="TextBox 5">
            <a:extLst>
              <a:ext uri="{FF2B5EF4-FFF2-40B4-BE49-F238E27FC236}">
                <a16:creationId xmlns:a16="http://schemas.microsoft.com/office/drawing/2014/main" id="{285DFABE-DA8C-AE27-CA7E-D311FF9268BA}"/>
              </a:ext>
            </a:extLst>
          </p:cNvPr>
          <p:cNvSpPr txBox="1"/>
          <p:nvPr/>
        </p:nvSpPr>
        <p:spPr>
          <a:xfrm>
            <a:off x="7537269" y="1043730"/>
            <a:ext cx="4654731" cy="4770537"/>
          </a:xfrm>
          <a:prstGeom prst="rect">
            <a:avLst/>
          </a:prstGeom>
          <a:solidFill>
            <a:schemeClr val="tx1"/>
          </a:solidFill>
        </p:spPr>
        <p:txBody>
          <a:bodyPr wrap="square">
            <a:spAutoFit/>
          </a:bodyPr>
          <a:lstStyle/>
          <a:p>
            <a:endParaRPr lang="en-HR" sz="1600" dirty="0">
              <a:solidFill>
                <a:schemeClr val="bg1"/>
              </a:solidFill>
              <a:latin typeface="Courier New" panose="02070309020205020404" pitchFamily="49" charset="0"/>
              <a:cs typeface="Courier New" panose="02070309020205020404" pitchFamily="49" charset="0"/>
            </a:endParaRPr>
          </a:p>
          <a:p>
            <a:r>
              <a:rPr lang="en-HR" sz="1600" dirty="0">
                <a:solidFill>
                  <a:schemeClr val="bg1"/>
                </a:solidFill>
                <a:latin typeface="Courier New" panose="02070309020205020404" pitchFamily="49" charset="0"/>
                <a:cs typeface="Courier New" panose="02070309020205020404" pitchFamily="49" charset="0"/>
              </a:rPr>
              <a:t>Example 0)</a:t>
            </a:r>
          </a:p>
          <a:p>
            <a:r>
              <a:rPr lang="en-HR" sz="1600" dirty="0">
                <a:solidFill>
                  <a:schemeClr val="bg1"/>
                </a:solidFill>
                <a:latin typeface="Courier New" panose="02070309020205020404" pitchFamily="49" charset="0"/>
                <a:cs typeface="Courier New" panose="02070309020205020404" pitchFamily="49" charset="0"/>
              </a:rPr>
              <a:t>	N=3</a:t>
            </a:r>
          </a:p>
          <a:p>
            <a:r>
              <a:rPr lang="en-HR" sz="1600" dirty="0">
                <a:solidFill>
                  <a:schemeClr val="bg1"/>
                </a:solidFill>
                <a:latin typeface="Courier New" panose="02070309020205020404" pitchFamily="49" charset="0"/>
                <a:cs typeface="Courier New" panose="02070309020205020404" pitchFamily="49" charset="0"/>
              </a:rPr>
              <a:t>	A=1</a:t>
            </a:r>
          </a:p>
          <a:p>
            <a:r>
              <a:rPr lang="en-HR" sz="1600" dirty="0">
                <a:solidFill>
                  <a:schemeClr val="bg1"/>
                </a:solidFill>
                <a:latin typeface="Courier New" panose="02070309020205020404" pitchFamily="49" charset="0"/>
                <a:cs typeface="Courier New" panose="02070309020205020404" pitchFamily="49" charset="0"/>
              </a:rPr>
              <a:t>Returns: []</a:t>
            </a:r>
          </a:p>
          <a:p>
            <a:r>
              <a:rPr lang="en-HR" sz="1600" dirty="0">
                <a:solidFill>
                  <a:schemeClr val="bg1"/>
                </a:solidFill>
                <a:latin typeface="Courier New" panose="02070309020205020404" pitchFamily="49" charset="0"/>
                <a:cs typeface="Courier New" panose="02070309020205020404" pitchFamily="49" charset="0"/>
              </a:rPr>
              <a:t>No flights are possible.</a:t>
            </a:r>
          </a:p>
          <a:p>
            <a:r>
              <a:rPr lang="en-HR" sz="1600" dirty="0">
                <a:solidFill>
                  <a:schemeClr val="bg1"/>
                </a:solidFill>
                <a:latin typeface="Courier New" panose="02070309020205020404" pitchFamily="49" charset="0"/>
                <a:cs typeface="Courier New" panose="02070309020205020404" pitchFamily="49" charset="0"/>
              </a:rPr>
              <a:t>No valid flights plan to visualize.</a:t>
            </a:r>
          </a:p>
          <a:p>
            <a:endParaRPr lang="en-HR" sz="1600" dirty="0">
              <a:solidFill>
                <a:schemeClr val="bg1"/>
              </a:solidFill>
              <a:latin typeface="Courier New" panose="02070309020205020404" pitchFamily="49" charset="0"/>
              <a:cs typeface="Courier New" panose="02070309020205020404" pitchFamily="49" charset="0"/>
            </a:endParaRPr>
          </a:p>
          <a:p>
            <a:r>
              <a:rPr lang="en-HR" sz="1600" dirty="0">
                <a:solidFill>
                  <a:schemeClr val="bg1"/>
                </a:solidFill>
                <a:latin typeface="Courier New" panose="02070309020205020404" pitchFamily="49" charset="0"/>
                <a:cs typeface="Courier New" panose="02070309020205020404" pitchFamily="49" charset="0"/>
              </a:rPr>
              <a:t>…</a:t>
            </a:r>
          </a:p>
          <a:p>
            <a:endParaRPr lang="en-HR" sz="1600" dirty="0">
              <a:solidFill>
                <a:schemeClr val="bg1"/>
              </a:solidFill>
              <a:latin typeface="Courier New" panose="02070309020205020404" pitchFamily="49" charset="0"/>
              <a:cs typeface="Courier New" panose="02070309020205020404" pitchFamily="49" charset="0"/>
            </a:endParaRPr>
          </a:p>
          <a:p>
            <a:r>
              <a:rPr lang="en-GB" sz="1600" dirty="0">
                <a:solidFill>
                  <a:schemeClr val="bg1"/>
                </a:solidFill>
                <a:latin typeface="Courier New" panose="02070309020205020404" pitchFamily="49" charset="0"/>
                <a:cs typeface="Courier New" panose="02070309020205020404" pitchFamily="49" charset="0"/>
              </a:rPr>
              <a:t>Example 3)</a:t>
            </a:r>
          </a:p>
          <a:p>
            <a:r>
              <a:rPr lang="en-GB" sz="1600" dirty="0">
                <a:solidFill>
                  <a:schemeClr val="bg1"/>
                </a:solidFill>
                <a:latin typeface="Courier New" panose="02070309020205020404" pitchFamily="49" charset="0"/>
                <a:cs typeface="Courier New" panose="02070309020205020404" pitchFamily="49" charset="0"/>
              </a:rPr>
              <a:t>	N=1</a:t>
            </a:r>
          </a:p>
          <a:p>
            <a:r>
              <a:rPr lang="en-GB" sz="1600" dirty="0">
                <a:solidFill>
                  <a:schemeClr val="bg1"/>
                </a:solidFill>
                <a:latin typeface="Courier New" panose="02070309020205020404" pitchFamily="49" charset="0"/>
                <a:cs typeface="Courier New" panose="02070309020205020404" pitchFamily="49" charset="0"/>
              </a:rPr>
              <a:t>	A=1</a:t>
            </a:r>
          </a:p>
          <a:p>
            <a:r>
              <a:rPr lang="en-GB" sz="1600" dirty="0">
                <a:solidFill>
                  <a:schemeClr val="bg1"/>
                </a:solidFill>
                <a:latin typeface="Courier New" panose="02070309020205020404" pitchFamily="49" charset="0"/>
                <a:cs typeface="Courier New" panose="02070309020205020404" pitchFamily="49" charset="0"/>
              </a:rPr>
              <a:t>Returns: []</a:t>
            </a:r>
          </a:p>
          <a:p>
            <a:r>
              <a:rPr lang="en-GB" sz="1600" dirty="0">
                <a:solidFill>
                  <a:schemeClr val="bg1"/>
                </a:solidFill>
                <a:latin typeface="Courier New" panose="02070309020205020404" pitchFamily="49" charset="0"/>
                <a:cs typeface="Courier New" panose="02070309020205020404" pitchFamily="49" charset="0"/>
              </a:rPr>
              <a:t>No flights are possible.</a:t>
            </a:r>
          </a:p>
          <a:p>
            <a:r>
              <a:rPr lang="en-GB" sz="1600" dirty="0">
                <a:solidFill>
                  <a:schemeClr val="bg1"/>
                </a:solidFill>
                <a:latin typeface="Courier New" panose="02070309020205020404" pitchFamily="49" charset="0"/>
                <a:cs typeface="Courier New" panose="02070309020205020404" pitchFamily="49" charset="0"/>
              </a:rPr>
              <a:t>No valid flights plan to visualize.</a:t>
            </a:r>
          </a:p>
          <a:p>
            <a:endParaRPr lang="en-GB" sz="1600" dirty="0">
              <a:solidFill>
                <a:schemeClr val="bg1"/>
              </a:solidFill>
              <a:latin typeface="Courier New" panose="02070309020205020404" pitchFamily="49" charset="0"/>
              <a:cs typeface="Courier New" panose="02070309020205020404" pitchFamily="49" charset="0"/>
            </a:endParaRPr>
          </a:p>
          <a:p>
            <a:r>
              <a:rPr lang="en-GB" sz="1600" dirty="0">
                <a:solidFill>
                  <a:schemeClr val="bg1"/>
                </a:solidFill>
                <a:latin typeface="Courier New" panose="02070309020205020404" pitchFamily="49" charset="0"/>
                <a:cs typeface="Courier New" panose="02070309020205020404" pitchFamily="49" charset="0"/>
              </a:rPr>
              <a:t>…</a:t>
            </a:r>
          </a:p>
          <a:p>
            <a:endParaRPr lang="en-HR" sz="1600" dirty="0">
              <a:solidFill>
                <a:schemeClr val="bg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6D6D8DAE-DE97-5B57-CC2C-BCBDED013414}"/>
              </a:ext>
            </a:extLst>
          </p:cNvPr>
          <p:cNvSpPr txBox="1"/>
          <p:nvPr/>
        </p:nvSpPr>
        <p:spPr>
          <a:xfrm>
            <a:off x="9836331" y="12071"/>
            <a:ext cx="2355669" cy="1600438"/>
          </a:xfrm>
          <a:prstGeom prst="rect">
            <a:avLst/>
          </a:prstGeom>
          <a:solidFill>
            <a:schemeClr val="tx1"/>
          </a:solidFill>
        </p:spPr>
        <p:txBody>
          <a:bodyPr wrap="square">
            <a:spAutoFit/>
          </a:bodyPr>
          <a:lstStyle/>
          <a:p>
            <a:r>
              <a:rPr lang="en-HR" sz="1400" b="1" dirty="0">
                <a:solidFill>
                  <a:schemeClr val="bg1"/>
                </a:solidFill>
                <a:latin typeface="Courier New" panose="02070309020205020404" pitchFamily="49" charset="0"/>
                <a:cs typeface="Courier New" panose="02070309020205020404" pitchFamily="49" charset="0"/>
              </a:rPr>
              <a:t>Matrica susjedstva:</a:t>
            </a:r>
          </a:p>
          <a:p>
            <a:endParaRPr lang="en-HR" sz="1400" b="1" dirty="0">
              <a:solidFill>
                <a:schemeClr val="bg1"/>
              </a:solidFill>
              <a:latin typeface="Courier New" panose="02070309020205020404" pitchFamily="49" charset="0"/>
              <a:cs typeface="Courier New" panose="02070309020205020404" pitchFamily="49" charset="0"/>
            </a:endParaRPr>
          </a:p>
          <a:p>
            <a:r>
              <a:rPr lang="en-HR" sz="1400" b="1" dirty="0">
                <a:solidFill>
                  <a:schemeClr val="bg1"/>
                </a:solidFill>
                <a:latin typeface="Courier New" panose="02070309020205020404" pitchFamily="49" charset="0"/>
                <a:cs typeface="Courier New" panose="02070309020205020404" pitchFamily="49" charset="0"/>
              </a:rPr>
              <a:t>   0  1  2</a:t>
            </a:r>
          </a:p>
          <a:p>
            <a:r>
              <a:rPr lang="en-HR" sz="1400" b="1" dirty="0">
                <a:solidFill>
                  <a:schemeClr val="bg1"/>
                </a:solidFill>
                <a:latin typeface="Courier New" panose="02070309020205020404" pitchFamily="49" charset="0"/>
                <a:cs typeface="Courier New" panose="02070309020205020404" pitchFamily="49" charset="0"/>
              </a:rPr>
              <a:t>0  -  -  -</a:t>
            </a:r>
          </a:p>
          <a:p>
            <a:r>
              <a:rPr lang="en-HR" sz="1400" b="1" dirty="0">
                <a:solidFill>
                  <a:schemeClr val="bg1"/>
                </a:solidFill>
                <a:latin typeface="Courier New" panose="02070309020205020404" pitchFamily="49" charset="0"/>
                <a:cs typeface="Courier New" panose="02070309020205020404" pitchFamily="49" charset="0"/>
              </a:rPr>
              <a:t>1  -  -  -</a:t>
            </a:r>
          </a:p>
          <a:p>
            <a:r>
              <a:rPr lang="en-HR" sz="1400" b="1" dirty="0">
                <a:solidFill>
                  <a:schemeClr val="bg1"/>
                </a:solidFill>
                <a:latin typeface="Courier New" panose="02070309020205020404" pitchFamily="49" charset="0"/>
                <a:cs typeface="Courier New" panose="02070309020205020404" pitchFamily="49" charset="0"/>
              </a:rPr>
              <a:t>2  -  -  -</a:t>
            </a:r>
            <a:br>
              <a:rPr lang="en-HR" sz="1400" b="1" dirty="0">
                <a:solidFill>
                  <a:schemeClr val="bg1"/>
                </a:solidFill>
                <a:latin typeface="Courier New" panose="02070309020205020404" pitchFamily="49" charset="0"/>
                <a:cs typeface="Courier New" panose="02070309020205020404" pitchFamily="49" charset="0"/>
              </a:rPr>
            </a:br>
            <a:endParaRPr lang="en-HR" sz="1400" b="1" dirty="0">
              <a:solidFill>
                <a:schemeClr val="bg1"/>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DFC68D9-5641-05F3-0E32-98A3CA318DD1}"/>
              </a:ext>
            </a:extLst>
          </p:cNvPr>
          <p:cNvSpPr txBox="1"/>
          <p:nvPr/>
        </p:nvSpPr>
        <p:spPr>
          <a:xfrm>
            <a:off x="9836331" y="5814267"/>
            <a:ext cx="2355669" cy="954107"/>
          </a:xfrm>
          <a:prstGeom prst="rect">
            <a:avLst/>
          </a:prstGeom>
          <a:solidFill>
            <a:schemeClr val="tx1"/>
          </a:solidFill>
        </p:spPr>
        <p:txBody>
          <a:bodyPr wrap="square">
            <a:spAutoFit/>
          </a:bodyPr>
          <a:lstStyle/>
          <a:p>
            <a:r>
              <a:rPr lang="en-HR" sz="1400" b="1" dirty="0">
                <a:solidFill>
                  <a:schemeClr val="bg1"/>
                </a:solidFill>
                <a:latin typeface="Courier New" panose="02070309020205020404" pitchFamily="49" charset="0"/>
                <a:cs typeface="Courier New" panose="02070309020205020404" pitchFamily="49" charset="0"/>
              </a:rPr>
              <a:t>Matrica susjedstva:</a:t>
            </a:r>
          </a:p>
          <a:p>
            <a:endParaRPr lang="en-HR" sz="1400" b="1" dirty="0">
              <a:solidFill>
                <a:schemeClr val="bg1"/>
              </a:solidFill>
              <a:latin typeface="Courier New" panose="02070309020205020404" pitchFamily="49" charset="0"/>
              <a:cs typeface="Courier New" panose="02070309020205020404" pitchFamily="49" charset="0"/>
            </a:endParaRPr>
          </a:p>
          <a:p>
            <a:r>
              <a:rPr lang="en-GB" sz="1400" b="1" dirty="0">
                <a:solidFill>
                  <a:schemeClr val="bg1"/>
                </a:solidFill>
                <a:latin typeface="Courier New" panose="02070309020205020404" pitchFamily="49" charset="0"/>
                <a:cs typeface="Courier New" panose="02070309020205020404" pitchFamily="49" charset="0"/>
              </a:rPr>
              <a:t>   0</a:t>
            </a:r>
          </a:p>
          <a:p>
            <a:r>
              <a:rPr lang="en-GB" sz="1400" b="1" dirty="0">
                <a:solidFill>
                  <a:schemeClr val="bg1"/>
                </a:solidFill>
                <a:latin typeface="Courier New" panose="02070309020205020404" pitchFamily="49" charset="0"/>
                <a:cs typeface="Courier New" panose="02070309020205020404" pitchFamily="49" charset="0"/>
              </a:rPr>
              <a:t>0  -</a:t>
            </a:r>
            <a:endParaRPr lang="en-HR" sz="1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13648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a:xfrm>
            <a:off x="195944" y="182562"/>
            <a:ext cx="932676" cy="6492875"/>
          </a:xfrm>
        </p:spPr>
        <p:txBody>
          <a:bodyPr vert="vert270">
            <a:noAutofit/>
          </a:bodyPr>
          <a:lstStyle/>
          <a:p>
            <a:r>
              <a:rPr lang="hr-HR" sz="3200" b="1"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4</a:t>
            </a:r>
            <a:r>
              <a:rPr lang="hr-HR" sz="32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Implementacija – Izlaz funkcije</a:t>
            </a:r>
            <a:endParaRPr lang="hr-HR" sz="3200" dirty="0">
              <a:solidFill>
                <a:schemeClr val="bg1"/>
              </a:solidFill>
              <a:latin typeface="Source Sans Pro" panose="020B0503030403020204" pitchFamily="34" charset="0"/>
              <a:ea typeface="Source Sans Pro" panose="020B0503030403020204" pitchFamily="34" charset="0"/>
            </a:endParaRPr>
          </a:p>
        </p:txBody>
      </p:sp>
      <p:sp>
        <p:nvSpPr>
          <p:cNvPr id="6" name="TextBox 5">
            <a:extLst>
              <a:ext uri="{FF2B5EF4-FFF2-40B4-BE49-F238E27FC236}">
                <a16:creationId xmlns:a16="http://schemas.microsoft.com/office/drawing/2014/main" id="{285DFABE-DA8C-AE27-CA7E-D311FF9268BA}"/>
              </a:ext>
            </a:extLst>
          </p:cNvPr>
          <p:cNvSpPr txBox="1"/>
          <p:nvPr/>
        </p:nvSpPr>
        <p:spPr>
          <a:xfrm>
            <a:off x="2060437" y="0"/>
            <a:ext cx="10131563" cy="2062103"/>
          </a:xfrm>
          <a:prstGeom prst="rect">
            <a:avLst/>
          </a:prstGeom>
          <a:solidFill>
            <a:schemeClr val="tx1"/>
          </a:solidFill>
        </p:spPr>
        <p:txBody>
          <a:bodyPr wrap="square">
            <a:spAutoFit/>
          </a:bodyPr>
          <a:lstStyle/>
          <a:p>
            <a:r>
              <a:rPr lang="en-GB" sz="1600" dirty="0">
                <a:solidFill>
                  <a:schemeClr val="bg1"/>
                </a:solidFill>
                <a:latin typeface="Courier New" panose="02070309020205020404" pitchFamily="49" charset="0"/>
                <a:cs typeface="Courier New" panose="02070309020205020404" pitchFamily="49" charset="0"/>
              </a:rPr>
              <a:t>Example 1)</a:t>
            </a:r>
          </a:p>
          <a:p>
            <a:r>
              <a:rPr lang="en-GB" sz="1600" dirty="0">
                <a:solidFill>
                  <a:schemeClr val="bg1"/>
                </a:solidFill>
                <a:latin typeface="Courier New" panose="02070309020205020404" pitchFamily="49" charset="0"/>
                <a:cs typeface="Courier New" panose="02070309020205020404" pitchFamily="49" charset="0"/>
              </a:rPr>
              <a:t>	N=3</a:t>
            </a:r>
          </a:p>
          <a:p>
            <a:r>
              <a:rPr lang="en-GB" sz="1600" dirty="0">
                <a:solidFill>
                  <a:schemeClr val="bg1"/>
                </a:solidFill>
                <a:latin typeface="Courier New" panose="02070309020205020404" pitchFamily="49" charset="0"/>
                <a:cs typeface="Courier New" panose="02070309020205020404" pitchFamily="49" charset="0"/>
              </a:rPr>
              <a:t>	A=3</a:t>
            </a:r>
          </a:p>
          <a:p>
            <a:r>
              <a:rPr lang="en-GB" sz="1600" dirty="0">
                <a:solidFill>
                  <a:schemeClr val="bg1"/>
                </a:solidFill>
                <a:latin typeface="Courier New" panose="02070309020205020404" pitchFamily="49" charset="0"/>
                <a:cs typeface="Courier New" panose="02070309020205020404" pitchFamily="49" charset="0"/>
              </a:rPr>
              <a:t>Returns: ['-BC', 'B-A', 'CA-']</a:t>
            </a:r>
          </a:p>
          <a:p>
            <a:r>
              <a:rPr lang="en-GB" sz="1600" dirty="0">
                <a:solidFill>
                  <a:schemeClr val="bg1"/>
                </a:solidFill>
                <a:latin typeface="Courier New" panose="02070309020205020404" pitchFamily="49" charset="0"/>
                <a:cs typeface="Courier New" panose="02070309020205020404" pitchFamily="49" charset="0"/>
              </a:rPr>
              <a:t>Airline 'A' executes the flights between the following pairs of airports: 1-2</a:t>
            </a:r>
          </a:p>
          <a:p>
            <a:r>
              <a:rPr lang="en-GB" sz="1600" dirty="0">
                <a:solidFill>
                  <a:schemeClr val="bg1"/>
                </a:solidFill>
                <a:latin typeface="Courier New" panose="02070309020205020404" pitchFamily="49" charset="0"/>
                <a:cs typeface="Courier New" panose="02070309020205020404" pitchFamily="49" charset="0"/>
              </a:rPr>
              <a:t>Airline 'B' executes the flights between the following pairs of airports: 0-1</a:t>
            </a:r>
          </a:p>
          <a:p>
            <a:r>
              <a:rPr lang="en-GB" sz="1600" dirty="0">
                <a:solidFill>
                  <a:schemeClr val="bg1"/>
                </a:solidFill>
                <a:latin typeface="Courier New" panose="02070309020205020404" pitchFamily="49" charset="0"/>
                <a:cs typeface="Courier New" panose="02070309020205020404" pitchFamily="49" charset="0"/>
              </a:rPr>
              <a:t>Airline 'C' executes the flights between the following pairs of airports: 0-2</a:t>
            </a:r>
          </a:p>
          <a:p>
            <a:r>
              <a:rPr lang="en-GB" sz="1600" dirty="0">
                <a:solidFill>
                  <a:schemeClr val="bg1"/>
                </a:solidFill>
                <a:latin typeface="Courier New" panose="02070309020205020404" pitchFamily="49" charset="0"/>
                <a:cs typeface="Courier New" panose="02070309020205020404" pitchFamily="49" charset="0"/>
              </a:rPr>
              <a:t>Visualizing flights plan, see Plots.</a:t>
            </a:r>
            <a:endParaRPr lang="en-HR" sz="1600" dirty="0">
              <a:solidFill>
                <a:schemeClr val="bg1"/>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0D4E676-6A11-2A68-82FD-0C57AE09026D}"/>
              </a:ext>
            </a:extLst>
          </p:cNvPr>
          <p:cNvPicPr>
            <a:picLocks noChangeAspect="1"/>
          </p:cNvPicPr>
          <p:nvPr/>
        </p:nvPicPr>
        <p:blipFill>
          <a:blip r:embed="rId2"/>
          <a:stretch>
            <a:fillRect/>
          </a:stretch>
        </p:blipFill>
        <p:spPr>
          <a:xfrm>
            <a:off x="2060436" y="2062103"/>
            <a:ext cx="6442681" cy="4795897"/>
          </a:xfrm>
          <a:prstGeom prst="rect">
            <a:avLst/>
          </a:prstGeom>
        </p:spPr>
      </p:pic>
      <p:sp>
        <p:nvSpPr>
          <p:cNvPr id="5" name="TextBox 4">
            <a:extLst>
              <a:ext uri="{FF2B5EF4-FFF2-40B4-BE49-F238E27FC236}">
                <a16:creationId xmlns:a16="http://schemas.microsoft.com/office/drawing/2014/main" id="{FA78754D-07BA-BDF8-E146-1E96D17F3247}"/>
              </a:ext>
            </a:extLst>
          </p:cNvPr>
          <p:cNvSpPr txBox="1"/>
          <p:nvPr/>
        </p:nvSpPr>
        <p:spPr>
          <a:xfrm>
            <a:off x="9132253" y="4795898"/>
            <a:ext cx="3059747" cy="2031325"/>
          </a:xfrm>
          <a:prstGeom prst="rect">
            <a:avLst/>
          </a:prstGeom>
          <a:solidFill>
            <a:schemeClr val="tx1"/>
          </a:solidFill>
        </p:spPr>
        <p:txBody>
          <a:bodyPr wrap="square">
            <a:spAutoFit/>
          </a:bodyPr>
          <a:lstStyle/>
          <a:p>
            <a:r>
              <a:rPr lang="en-HR" b="1" dirty="0">
                <a:solidFill>
                  <a:schemeClr val="bg1"/>
                </a:solidFill>
                <a:latin typeface="Courier New" panose="02070309020205020404" pitchFamily="49" charset="0"/>
                <a:cs typeface="Courier New" panose="02070309020205020404" pitchFamily="49" charset="0"/>
              </a:rPr>
              <a:t>Matrica susjedstva:</a:t>
            </a:r>
          </a:p>
          <a:p>
            <a:endParaRPr lang="en-HR" b="1" dirty="0">
              <a:solidFill>
                <a:schemeClr val="bg1"/>
              </a:solidFill>
              <a:latin typeface="Courier New" panose="02070309020205020404" pitchFamily="49" charset="0"/>
              <a:cs typeface="Courier New" panose="02070309020205020404" pitchFamily="49" charset="0"/>
            </a:endParaRPr>
          </a:p>
          <a:p>
            <a:r>
              <a:rPr lang="en-GB" b="1" dirty="0">
                <a:solidFill>
                  <a:schemeClr val="bg1"/>
                </a:solidFill>
                <a:latin typeface="Courier New" panose="02070309020205020404" pitchFamily="49" charset="0"/>
                <a:cs typeface="Courier New" panose="02070309020205020404" pitchFamily="49" charset="0"/>
              </a:rPr>
              <a:t>   0  1  2</a:t>
            </a:r>
          </a:p>
          <a:p>
            <a:r>
              <a:rPr lang="en-GB" b="1" dirty="0">
                <a:solidFill>
                  <a:schemeClr val="bg1"/>
                </a:solidFill>
                <a:latin typeface="Courier New" panose="02070309020205020404" pitchFamily="49" charset="0"/>
                <a:cs typeface="Courier New" panose="02070309020205020404" pitchFamily="49" charset="0"/>
              </a:rPr>
              <a:t>0  -  B  C</a:t>
            </a:r>
          </a:p>
          <a:p>
            <a:r>
              <a:rPr lang="en-GB" b="1" dirty="0">
                <a:solidFill>
                  <a:schemeClr val="bg1"/>
                </a:solidFill>
                <a:latin typeface="Courier New" panose="02070309020205020404" pitchFamily="49" charset="0"/>
                <a:cs typeface="Courier New" panose="02070309020205020404" pitchFamily="49" charset="0"/>
              </a:rPr>
              <a:t>1  B  -  A</a:t>
            </a:r>
          </a:p>
          <a:p>
            <a:r>
              <a:rPr lang="en-GB" b="1" dirty="0">
                <a:solidFill>
                  <a:schemeClr val="bg1"/>
                </a:solidFill>
                <a:latin typeface="Courier New" panose="02070309020205020404" pitchFamily="49" charset="0"/>
                <a:cs typeface="Courier New" panose="02070309020205020404" pitchFamily="49" charset="0"/>
              </a:rPr>
              <a:t>2  C  A  -</a:t>
            </a:r>
            <a:br>
              <a:rPr lang="en-GB" b="1" dirty="0">
                <a:solidFill>
                  <a:schemeClr val="bg1"/>
                </a:solidFill>
                <a:latin typeface="Courier New" panose="02070309020205020404" pitchFamily="49" charset="0"/>
                <a:cs typeface="Courier New" panose="02070309020205020404" pitchFamily="49" charset="0"/>
              </a:rPr>
            </a:br>
            <a:endParaRPr lang="en-HR"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39074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a:xfrm>
            <a:off x="195943" y="2651760"/>
            <a:ext cx="1776547" cy="4023677"/>
          </a:xfrm>
        </p:spPr>
        <p:txBody>
          <a:bodyPr vert="vert270">
            <a:noAutofit/>
          </a:bodyPr>
          <a:lstStyle/>
          <a:p>
            <a:r>
              <a:rPr lang="hr-HR" sz="4000" b="1"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4</a:t>
            </a:r>
            <a:r>
              <a:rPr lang="hr-HR" sz="40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 Implementacija – Izlaz funkcije</a:t>
            </a:r>
            <a:endParaRPr lang="hr-HR" sz="4000" dirty="0">
              <a:solidFill>
                <a:schemeClr val="bg1"/>
              </a:solidFill>
              <a:latin typeface="Source Sans Pro" panose="020B0503030403020204" pitchFamily="34" charset="0"/>
              <a:ea typeface="Source Sans Pro" panose="020B0503030403020204" pitchFamily="34" charset="0"/>
            </a:endParaRPr>
          </a:p>
        </p:txBody>
      </p:sp>
      <p:sp>
        <p:nvSpPr>
          <p:cNvPr id="6" name="TextBox 5">
            <a:extLst>
              <a:ext uri="{FF2B5EF4-FFF2-40B4-BE49-F238E27FC236}">
                <a16:creationId xmlns:a16="http://schemas.microsoft.com/office/drawing/2014/main" id="{285DFABE-DA8C-AE27-CA7E-D311FF9268BA}"/>
              </a:ext>
            </a:extLst>
          </p:cNvPr>
          <p:cNvSpPr txBox="1"/>
          <p:nvPr/>
        </p:nvSpPr>
        <p:spPr>
          <a:xfrm>
            <a:off x="613955" y="0"/>
            <a:ext cx="11578046" cy="2062103"/>
          </a:xfrm>
          <a:prstGeom prst="rect">
            <a:avLst/>
          </a:prstGeom>
          <a:solidFill>
            <a:schemeClr val="tx1"/>
          </a:solidFill>
        </p:spPr>
        <p:txBody>
          <a:bodyPr wrap="square">
            <a:spAutoFit/>
          </a:bodyPr>
          <a:lstStyle/>
          <a:p>
            <a:r>
              <a:rPr lang="en-GB" sz="1600" dirty="0">
                <a:solidFill>
                  <a:schemeClr val="bg1"/>
                </a:solidFill>
                <a:latin typeface="Courier New" panose="02070309020205020404" pitchFamily="49" charset="0"/>
                <a:cs typeface="Courier New" panose="02070309020205020404" pitchFamily="49" charset="0"/>
              </a:rPr>
              <a:t>Example 2)</a:t>
            </a:r>
          </a:p>
          <a:p>
            <a:r>
              <a:rPr lang="en-GB" sz="1600" dirty="0">
                <a:solidFill>
                  <a:schemeClr val="bg1"/>
                </a:solidFill>
                <a:latin typeface="Courier New" panose="02070309020205020404" pitchFamily="49" charset="0"/>
                <a:cs typeface="Courier New" panose="02070309020205020404" pitchFamily="49" charset="0"/>
              </a:rPr>
              <a:t>	N=5</a:t>
            </a:r>
          </a:p>
          <a:p>
            <a:r>
              <a:rPr lang="en-GB" sz="1600" dirty="0">
                <a:solidFill>
                  <a:schemeClr val="bg1"/>
                </a:solidFill>
                <a:latin typeface="Courier New" panose="02070309020205020404" pitchFamily="49" charset="0"/>
                <a:cs typeface="Courier New" panose="02070309020205020404" pitchFamily="49" charset="0"/>
              </a:rPr>
              <a:t>	A=3</a:t>
            </a:r>
          </a:p>
          <a:p>
            <a:r>
              <a:rPr lang="en-GB" sz="1600" dirty="0">
                <a:solidFill>
                  <a:schemeClr val="bg1"/>
                </a:solidFill>
                <a:latin typeface="Courier New" panose="02070309020205020404" pitchFamily="49" charset="0"/>
                <a:cs typeface="Courier New" panose="02070309020205020404" pitchFamily="49" charset="0"/>
              </a:rPr>
              <a:t>Returns: ['-BCAB', 'B-ABC', 'CA-CA', 'ABC-B', 'BCAB-']</a:t>
            </a:r>
          </a:p>
          <a:p>
            <a:r>
              <a:rPr lang="en-GB" sz="1600" dirty="0">
                <a:solidFill>
                  <a:schemeClr val="bg1"/>
                </a:solidFill>
                <a:latin typeface="Courier New" panose="02070309020205020404" pitchFamily="49" charset="0"/>
                <a:cs typeface="Courier New" panose="02070309020205020404" pitchFamily="49" charset="0"/>
              </a:rPr>
              <a:t>Airline 'A' executes the flights between the following pairs of airports: 0-3, 1-2, 2-4</a:t>
            </a:r>
          </a:p>
          <a:p>
            <a:r>
              <a:rPr lang="en-GB" sz="1600" dirty="0">
                <a:solidFill>
                  <a:schemeClr val="bg1"/>
                </a:solidFill>
                <a:latin typeface="Courier New" panose="02070309020205020404" pitchFamily="49" charset="0"/>
                <a:cs typeface="Courier New" panose="02070309020205020404" pitchFamily="49" charset="0"/>
              </a:rPr>
              <a:t>Airline 'B' executes the flights between the following pairs of airports: 0-1, 0-4, 1-3, 3-4</a:t>
            </a:r>
          </a:p>
          <a:p>
            <a:r>
              <a:rPr lang="en-GB" sz="1600" dirty="0">
                <a:solidFill>
                  <a:schemeClr val="bg1"/>
                </a:solidFill>
                <a:latin typeface="Courier New" panose="02070309020205020404" pitchFamily="49" charset="0"/>
                <a:cs typeface="Courier New" panose="02070309020205020404" pitchFamily="49" charset="0"/>
              </a:rPr>
              <a:t>Airline 'C' executes the flights between the following pairs of airports: 0-2, 1-4, 2-3</a:t>
            </a:r>
          </a:p>
          <a:p>
            <a:r>
              <a:rPr lang="en-GB" sz="1600" dirty="0">
                <a:solidFill>
                  <a:schemeClr val="bg1"/>
                </a:solidFill>
                <a:latin typeface="Courier New" panose="02070309020205020404" pitchFamily="49" charset="0"/>
                <a:cs typeface="Courier New" panose="02070309020205020404" pitchFamily="49" charset="0"/>
              </a:rPr>
              <a:t>Visualizing flights plan, see Plots.</a:t>
            </a:r>
            <a:endParaRPr lang="en-HR" sz="1600" dirty="0">
              <a:solidFill>
                <a:schemeClr val="bg1"/>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0D4E676-6A11-2A68-82FD-0C57AE09026D}"/>
              </a:ext>
            </a:extLst>
          </p:cNvPr>
          <p:cNvPicPr>
            <a:picLocks noChangeAspect="1"/>
          </p:cNvPicPr>
          <p:nvPr/>
        </p:nvPicPr>
        <p:blipFill>
          <a:blip r:embed="rId2"/>
          <a:srcRect/>
          <a:stretch/>
        </p:blipFill>
        <p:spPr>
          <a:xfrm>
            <a:off x="2294450" y="2062103"/>
            <a:ext cx="6442680" cy="4795897"/>
          </a:xfrm>
          <a:prstGeom prst="rect">
            <a:avLst/>
          </a:prstGeom>
        </p:spPr>
      </p:pic>
      <p:sp>
        <p:nvSpPr>
          <p:cNvPr id="3" name="TextBox 2">
            <a:extLst>
              <a:ext uri="{FF2B5EF4-FFF2-40B4-BE49-F238E27FC236}">
                <a16:creationId xmlns:a16="http://schemas.microsoft.com/office/drawing/2014/main" id="{E0CAE04C-3F98-1B39-5AEA-132DDBC9289F}"/>
              </a:ext>
            </a:extLst>
          </p:cNvPr>
          <p:cNvSpPr txBox="1"/>
          <p:nvPr/>
        </p:nvSpPr>
        <p:spPr>
          <a:xfrm>
            <a:off x="9059091" y="4272677"/>
            <a:ext cx="3132909" cy="2585323"/>
          </a:xfrm>
          <a:prstGeom prst="rect">
            <a:avLst/>
          </a:prstGeom>
          <a:solidFill>
            <a:schemeClr val="tx1"/>
          </a:solidFill>
        </p:spPr>
        <p:txBody>
          <a:bodyPr wrap="square">
            <a:spAutoFit/>
          </a:bodyPr>
          <a:lstStyle/>
          <a:p>
            <a:r>
              <a:rPr lang="en-HR" b="1" dirty="0">
                <a:solidFill>
                  <a:schemeClr val="bg1"/>
                </a:solidFill>
                <a:latin typeface="Courier New" panose="02070309020205020404" pitchFamily="49" charset="0"/>
                <a:cs typeface="Courier New" panose="02070309020205020404" pitchFamily="49" charset="0"/>
              </a:rPr>
              <a:t>Matrica susjedstva:</a:t>
            </a:r>
          </a:p>
          <a:p>
            <a:endParaRPr lang="en-HR" b="1" dirty="0">
              <a:solidFill>
                <a:schemeClr val="bg1"/>
              </a:solidFill>
              <a:latin typeface="Courier New" panose="02070309020205020404" pitchFamily="49" charset="0"/>
              <a:cs typeface="Courier New" panose="02070309020205020404" pitchFamily="49" charset="0"/>
            </a:endParaRPr>
          </a:p>
          <a:p>
            <a:r>
              <a:rPr lang="en-GB" b="1" dirty="0">
                <a:solidFill>
                  <a:schemeClr val="bg1"/>
                </a:solidFill>
                <a:latin typeface="Courier New" panose="02070309020205020404" pitchFamily="49" charset="0"/>
                <a:cs typeface="Courier New" panose="02070309020205020404" pitchFamily="49" charset="0"/>
              </a:rPr>
              <a:t>   0  1  2  3  4</a:t>
            </a:r>
          </a:p>
          <a:p>
            <a:r>
              <a:rPr lang="en-GB" b="1" dirty="0">
                <a:solidFill>
                  <a:schemeClr val="bg1"/>
                </a:solidFill>
                <a:latin typeface="Courier New" panose="02070309020205020404" pitchFamily="49" charset="0"/>
                <a:cs typeface="Courier New" panose="02070309020205020404" pitchFamily="49" charset="0"/>
              </a:rPr>
              <a:t>0  -  B  C  A  B</a:t>
            </a:r>
          </a:p>
          <a:p>
            <a:r>
              <a:rPr lang="en-GB" b="1" dirty="0">
                <a:solidFill>
                  <a:schemeClr val="bg1"/>
                </a:solidFill>
                <a:latin typeface="Courier New" panose="02070309020205020404" pitchFamily="49" charset="0"/>
                <a:cs typeface="Courier New" panose="02070309020205020404" pitchFamily="49" charset="0"/>
              </a:rPr>
              <a:t>1  B  -  A  B  C</a:t>
            </a:r>
          </a:p>
          <a:p>
            <a:r>
              <a:rPr lang="en-GB" b="1" dirty="0">
                <a:solidFill>
                  <a:schemeClr val="bg1"/>
                </a:solidFill>
                <a:latin typeface="Courier New" panose="02070309020205020404" pitchFamily="49" charset="0"/>
                <a:cs typeface="Courier New" panose="02070309020205020404" pitchFamily="49" charset="0"/>
              </a:rPr>
              <a:t>2  C  A  -  C  A</a:t>
            </a:r>
          </a:p>
          <a:p>
            <a:r>
              <a:rPr lang="en-GB" b="1" dirty="0">
                <a:solidFill>
                  <a:schemeClr val="bg1"/>
                </a:solidFill>
                <a:latin typeface="Courier New" panose="02070309020205020404" pitchFamily="49" charset="0"/>
                <a:cs typeface="Courier New" panose="02070309020205020404" pitchFamily="49" charset="0"/>
              </a:rPr>
              <a:t>3  A  B  C  -  B</a:t>
            </a:r>
          </a:p>
          <a:p>
            <a:r>
              <a:rPr lang="en-GB" b="1" dirty="0">
                <a:solidFill>
                  <a:schemeClr val="bg1"/>
                </a:solidFill>
                <a:latin typeface="Courier New" panose="02070309020205020404" pitchFamily="49" charset="0"/>
                <a:cs typeface="Courier New" panose="02070309020205020404" pitchFamily="49" charset="0"/>
              </a:rPr>
              <a:t>4  B  C  A  B  -</a:t>
            </a:r>
            <a:br>
              <a:rPr lang="en-GB" b="1" dirty="0">
                <a:solidFill>
                  <a:schemeClr val="bg1"/>
                </a:solidFill>
                <a:latin typeface="Courier New" panose="02070309020205020404" pitchFamily="49" charset="0"/>
                <a:cs typeface="Courier New" panose="02070309020205020404" pitchFamily="49" charset="0"/>
              </a:rPr>
            </a:br>
            <a:endParaRPr lang="en-HR"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0360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5DFABE-DA8C-AE27-CA7E-D311FF9268BA}"/>
              </a:ext>
            </a:extLst>
          </p:cNvPr>
          <p:cNvSpPr txBox="1"/>
          <p:nvPr/>
        </p:nvSpPr>
        <p:spPr>
          <a:xfrm>
            <a:off x="1128619" y="0"/>
            <a:ext cx="11063381" cy="2554545"/>
          </a:xfrm>
          <a:prstGeom prst="rect">
            <a:avLst/>
          </a:prstGeom>
          <a:solidFill>
            <a:schemeClr val="tx1"/>
          </a:solidFill>
        </p:spPr>
        <p:txBody>
          <a:bodyPr wrap="square">
            <a:spAutoFit/>
          </a:bodyPr>
          <a:lstStyle/>
          <a:p>
            <a:r>
              <a:rPr lang="en-GB" sz="1600" dirty="0">
                <a:solidFill>
                  <a:schemeClr val="bg1"/>
                </a:solidFill>
                <a:latin typeface="Courier New" panose="02070309020205020404" pitchFamily="49" charset="0"/>
                <a:cs typeface="Courier New" panose="02070309020205020404" pitchFamily="49" charset="0"/>
              </a:rPr>
              <a:t>Example 4)</a:t>
            </a:r>
          </a:p>
          <a:p>
            <a:r>
              <a:rPr lang="en-GB" sz="1600" dirty="0">
                <a:solidFill>
                  <a:schemeClr val="bg1"/>
                </a:solidFill>
                <a:latin typeface="Courier New" panose="02070309020205020404" pitchFamily="49" charset="0"/>
                <a:cs typeface="Courier New" panose="02070309020205020404" pitchFamily="49" charset="0"/>
              </a:rPr>
              <a:t>	N=6</a:t>
            </a:r>
          </a:p>
          <a:p>
            <a:r>
              <a:rPr lang="en-GB" sz="1600" dirty="0">
                <a:solidFill>
                  <a:schemeClr val="bg1"/>
                </a:solidFill>
                <a:latin typeface="Courier New" panose="02070309020205020404" pitchFamily="49" charset="0"/>
                <a:cs typeface="Courier New" panose="02070309020205020404" pitchFamily="49" charset="0"/>
              </a:rPr>
              <a:t>	A=5</a:t>
            </a:r>
          </a:p>
          <a:p>
            <a:r>
              <a:rPr lang="en-GB" sz="1600" dirty="0">
                <a:solidFill>
                  <a:schemeClr val="bg1"/>
                </a:solidFill>
                <a:latin typeface="Courier New" panose="02070309020205020404" pitchFamily="49" charset="0"/>
                <a:cs typeface="Courier New" panose="02070309020205020404" pitchFamily="49" charset="0"/>
              </a:rPr>
              <a:t>Returns: ['-BCDEA', 'B-DEAB', 'CD-ABC', 'DEA-CD', 'EABC-E', 'ABCDE-']</a:t>
            </a:r>
          </a:p>
          <a:p>
            <a:r>
              <a:rPr lang="en-GB" sz="1600" dirty="0">
                <a:solidFill>
                  <a:schemeClr val="bg1"/>
                </a:solidFill>
                <a:latin typeface="Courier New" panose="02070309020205020404" pitchFamily="49" charset="0"/>
                <a:cs typeface="Courier New" panose="02070309020205020404" pitchFamily="49" charset="0"/>
              </a:rPr>
              <a:t>Airline 'A' executes the flights between the following pairs of airports: 0-5, 1-4, 2-3</a:t>
            </a:r>
          </a:p>
          <a:p>
            <a:r>
              <a:rPr lang="en-GB" sz="1600" dirty="0">
                <a:solidFill>
                  <a:schemeClr val="bg1"/>
                </a:solidFill>
                <a:latin typeface="Courier New" panose="02070309020205020404" pitchFamily="49" charset="0"/>
                <a:cs typeface="Courier New" panose="02070309020205020404" pitchFamily="49" charset="0"/>
              </a:rPr>
              <a:t>Airline 'B' executes the flights between the following pairs of airports: 0-1, 1-5, 2-4</a:t>
            </a:r>
          </a:p>
          <a:p>
            <a:r>
              <a:rPr lang="en-GB" sz="1600" dirty="0">
                <a:solidFill>
                  <a:schemeClr val="bg1"/>
                </a:solidFill>
                <a:latin typeface="Courier New" panose="02070309020205020404" pitchFamily="49" charset="0"/>
                <a:cs typeface="Courier New" panose="02070309020205020404" pitchFamily="49" charset="0"/>
              </a:rPr>
              <a:t>Airline 'C' executes the flights between the following pairs of airports: 0-2, 2-5, 3-4</a:t>
            </a:r>
          </a:p>
          <a:p>
            <a:r>
              <a:rPr lang="en-GB" sz="1600" dirty="0">
                <a:solidFill>
                  <a:schemeClr val="bg1"/>
                </a:solidFill>
                <a:latin typeface="Courier New" panose="02070309020205020404" pitchFamily="49" charset="0"/>
                <a:cs typeface="Courier New" panose="02070309020205020404" pitchFamily="49" charset="0"/>
              </a:rPr>
              <a:t>Airline 'D' executes the flights between the following pairs of airports: 0-3, 1-2, 3-5</a:t>
            </a:r>
          </a:p>
          <a:p>
            <a:r>
              <a:rPr lang="en-GB" sz="1600" dirty="0">
                <a:solidFill>
                  <a:schemeClr val="bg1"/>
                </a:solidFill>
                <a:latin typeface="Courier New" panose="02070309020205020404" pitchFamily="49" charset="0"/>
                <a:cs typeface="Courier New" panose="02070309020205020404" pitchFamily="49" charset="0"/>
              </a:rPr>
              <a:t>Airline 'E' executes the flights between the following pairs of airports: 0-4, 1-3, 4-5</a:t>
            </a:r>
          </a:p>
          <a:p>
            <a:r>
              <a:rPr lang="en-GB" sz="1600" dirty="0">
                <a:solidFill>
                  <a:schemeClr val="bg1"/>
                </a:solidFill>
                <a:latin typeface="Courier New" panose="02070309020205020404" pitchFamily="49" charset="0"/>
                <a:cs typeface="Courier New" panose="02070309020205020404" pitchFamily="49" charset="0"/>
              </a:rPr>
              <a:t>Visualizing flights plan, see Plots.</a:t>
            </a:r>
            <a:endParaRPr lang="en-HR" sz="1600" dirty="0">
              <a:solidFill>
                <a:schemeClr val="bg1"/>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0D4E676-6A11-2A68-82FD-0C57AE09026D}"/>
              </a:ext>
            </a:extLst>
          </p:cNvPr>
          <p:cNvPicPr>
            <a:picLocks noChangeAspect="1"/>
          </p:cNvPicPr>
          <p:nvPr/>
        </p:nvPicPr>
        <p:blipFill>
          <a:blip r:embed="rId2"/>
          <a:srcRect/>
          <a:stretch/>
        </p:blipFill>
        <p:spPr>
          <a:xfrm>
            <a:off x="2625217" y="2511871"/>
            <a:ext cx="5781146" cy="4303454"/>
          </a:xfrm>
          <a:prstGeom prst="rect">
            <a:avLst/>
          </a:prstGeom>
        </p:spPr>
      </p:pic>
      <p:sp>
        <p:nvSpPr>
          <p:cNvPr id="7" name="Title 1">
            <a:extLst>
              <a:ext uri="{FF2B5EF4-FFF2-40B4-BE49-F238E27FC236}">
                <a16:creationId xmlns:a16="http://schemas.microsoft.com/office/drawing/2014/main" id="{81B7C42B-9862-8DC1-6EC0-3608E6F073F9}"/>
              </a:ext>
            </a:extLst>
          </p:cNvPr>
          <p:cNvSpPr txBox="1">
            <a:spLocks/>
          </p:cNvSpPr>
          <p:nvPr/>
        </p:nvSpPr>
        <p:spPr>
          <a:xfrm>
            <a:off x="195943" y="2651760"/>
            <a:ext cx="1776547" cy="4023677"/>
          </a:xfrm>
          <a:prstGeom prst="rect">
            <a:avLst/>
          </a:prstGeom>
        </p:spPr>
        <p:txBody>
          <a:bodyPr vert="vert270"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hr-HR" sz="4000" b="1">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4. Implementacija – Izlaz funkcije</a:t>
            </a:r>
            <a:endParaRPr lang="hr-HR" sz="4000" dirty="0">
              <a:solidFill>
                <a:schemeClr val="bg1"/>
              </a:solidFill>
              <a:latin typeface="Source Sans Pro" panose="020B0503030403020204" pitchFamily="34" charset="0"/>
              <a:ea typeface="Source Sans Pro" panose="020B0503030403020204" pitchFamily="34" charset="0"/>
            </a:endParaRPr>
          </a:p>
        </p:txBody>
      </p:sp>
      <p:sp>
        <p:nvSpPr>
          <p:cNvPr id="8" name="TextBox 7">
            <a:extLst>
              <a:ext uri="{FF2B5EF4-FFF2-40B4-BE49-F238E27FC236}">
                <a16:creationId xmlns:a16="http://schemas.microsoft.com/office/drawing/2014/main" id="{5B638AA3-5997-EA11-9148-54BB3B93C114}"/>
              </a:ext>
            </a:extLst>
          </p:cNvPr>
          <p:cNvSpPr txBox="1"/>
          <p:nvPr/>
        </p:nvSpPr>
        <p:spPr>
          <a:xfrm>
            <a:off x="9059091" y="3995678"/>
            <a:ext cx="3132909" cy="2862322"/>
          </a:xfrm>
          <a:prstGeom prst="rect">
            <a:avLst/>
          </a:prstGeom>
          <a:solidFill>
            <a:schemeClr val="tx1"/>
          </a:solidFill>
        </p:spPr>
        <p:txBody>
          <a:bodyPr wrap="square">
            <a:spAutoFit/>
          </a:bodyPr>
          <a:lstStyle/>
          <a:p>
            <a:r>
              <a:rPr lang="en-HR" b="1" dirty="0">
                <a:solidFill>
                  <a:schemeClr val="bg1"/>
                </a:solidFill>
                <a:latin typeface="Courier New" panose="02070309020205020404" pitchFamily="49" charset="0"/>
                <a:cs typeface="Courier New" panose="02070309020205020404" pitchFamily="49" charset="0"/>
              </a:rPr>
              <a:t>Matrica susjedstva:</a:t>
            </a:r>
          </a:p>
          <a:p>
            <a:endParaRPr lang="en-HR" b="1" dirty="0">
              <a:solidFill>
                <a:schemeClr val="bg1"/>
              </a:solidFill>
              <a:latin typeface="Courier New" panose="02070309020205020404" pitchFamily="49" charset="0"/>
              <a:cs typeface="Courier New" panose="02070309020205020404" pitchFamily="49" charset="0"/>
            </a:endParaRPr>
          </a:p>
          <a:p>
            <a:r>
              <a:rPr lang="en-GB" b="1" dirty="0">
                <a:solidFill>
                  <a:schemeClr val="bg1"/>
                </a:solidFill>
                <a:latin typeface="Courier New" panose="02070309020205020404" pitchFamily="49" charset="0"/>
                <a:cs typeface="Courier New" panose="02070309020205020404" pitchFamily="49" charset="0"/>
              </a:rPr>
              <a:t>   0  1  2  3  4  5</a:t>
            </a:r>
          </a:p>
          <a:p>
            <a:r>
              <a:rPr lang="en-GB" b="1" dirty="0">
                <a:solidFill>
                  <a:schemeClr val="bg1"/>
                </a:solidFill>
                <a:latin typeface="Courier New" panose="02070309020205020404" pitchFamily="49" charset="0"/>
                <a:cs typeface="Courier New" panose="02070309020205020404" pitchFamily="49" charset="0"/>
              </a:rPr>
              <a:t>0  -  B  C  D  E  A</a:t>
            </a:r>
          </a:p>
          <a:p>
            <a:r>
              <a:rPr lang="en-GB" b="1" dirty="0">
                <a:solidFill>
                  <a:schemeClr val="bg1"/>
                </a:solidFill>
                <a:latin typeface="Courier New" panose="02070309020205020404" pitchFamily="49" charset="0"/>
                <a:cs typeface="Courier New" panose="02070309020205020404" pitchFamily="49" charset="0"/>
              </a:rPr>
              <a:t>1  B  -  D  E  A  B</a:t>
            </a:r>
          </a:p>
          <a:p>
            <a:r>
              <a:rPr lang="en-GB" b="1" dirty="0">
                <a:solidFill>
                  <a:schemeClr val="bg1"/>
                </a:solidFill>
                <a:latin typeface="Courier New" panose="02070309020205020404" pitchFamily="49" charset="0"/>
                <a:cs typeface="Courier New" panose="02070309020205020404" pitchFamily="49" charset="0"/>
              </a:rPr>
              <a:t>2  C  D  -  A  B  C</a:t>
            </a:r>
          </a:p>
          <a:p>
            <a:r>
              <a:rPr lang="en-GB" b="1" dirty="0">
                <a:solidFill>
                  <a:schemeClr val="bg1"/>
                </a:solidFill>
                <a:latin typeface="Courier New" panose="02070309020205020404" pitchFamily="49" charset="0"/>
                <a:cs typeface="Courier New" panose="02070309020205020404" pitchFamily="49" charset="0"/>
              </a:rPr>
              <a:t>3  D  E  A  -  C  D</a:t>
            </a:r>
          </a:p>
          <a:p>
            <a:r>
              <a:rPr lang="en-GB" b="1" dirty="0">
                <a:solidFill>
                  <a:schemeClr val="bg1"/>
                </a:solidFill>
                <a:latin typeface="Courier New" panose="02070309020205020404" pitchFamily="49" charset="0"/>
                <a:cs typeface="Courier New" panose="02070309020205020404" pitchFamily="49" charset="0"/>
              </a:rPr>
              <a:t>4  E  A  B  C  -  E</a:t>
            </a:r>
          </a:p>
          <a:p>
            <a:r>
              <a:rPr lang="en-GB" b="1" dirty="0">
                <a:solidFill>
                  <a:schemeClr val="bg1"/>
                </a:solidFill>
                <a:latin typeface="Courier New" panose="02070309020205020404" pitchFamily="49" charset="0"/>
                <a:cs typeface="Courier New" panose="02070309020205020404" pitchFamily="49" charset="0"/>
              </a:rPr>
              <a:t>5  A  B  C  D  E  -</a:t>
            </a:r>
            <a:br>
              <a:rPr lang="en-HR" b="1" dirty="0">
                <a:solidFill>
                  <a:schemeClr val="bg1"/>
                </a:solidFill>
                <a:latin typeface="Courier New" panose="02070309020205020404" pitchFamily="49" charset="0"/>
                <a:cs typeface="Courier New" panose="02070309020205020404" pitchFamily="49" charset="0"/>
              </a:rPr>
            </a:br>
            <a:endParaRPr lang="en-GB"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91440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36853-C86A-B6BC-71BF-03057735D2FA}"/>
              </a:ext>
            </a:extLst>
          </p:cNvPr>
          <p:cNvPicPr>
            <a:picLocks noChangeAspect="1"/>
          </p:cNvPicPr>
          <p:nvPr/>
        </p:nvPicPr>
        <p:blipFill>
          <a:blip r:embed="rId2"/>
          <a:stretch>
            <a:fillRect/>
          </a:stretch>
        </p:blipFill>
        <p:spPr>
          <a:xfrm>
            <a:off x="838200" y="1226657"/>
            <a:ext cx="5494250" cy="5631343"/>
          </a:xfrm>
          <a:prstGeom prst="rect">
            <a:avLst/>
          </a:prstGeom>
        </p:spPr>
      </p:pic>
      <p:pic>
        <p:nvPicPr>
          <p:cNvPr id="5" name="Picture 4">
            <a:extLst>
              <a:ext uri="{FF2B5EF4-FFF2-40B4-BE49-F238E27FC236}">
                <a16:creationId xmlns:a16="http://schemas.microsoft.com/office/drawing/2014/main" id="{86590042-B974-DEAA-1CDC-5FA2F1F7D324}"/>
              </a:ext>
            </a:extLst>
          </p:cNvPr>
          <p:cNvPicPr>
            <a:picLocks noChangeAspect="1"/>
          </p:cNvPicPr>
          <p:nvPr/>
        </p:nvPicPr>
        <p:blipFill>
          <a:blip r:embed="rId3"/>
          <a:stretch>
            <a:fillRect/>
          </a:stretch>
        </p:blipFill>
        <p:spPr>
          <a:xfrm rot="235839">
            <a:off x="5907359" y="3989714"/>
            <a:ext cx="6261100" cy="901700"/>
          </a:xfrm>
          <a:prstGeom prst="rect">
            <a:avLst/>
          </a:prstGeom>
        </p:spPr>
      </p:pic>
      <p:sp>
        <p:nvSpPr>
          <p:cNvPr id="6" name="Title 1">
            <a:extLst>
              <a:ext uri="{FF2B5EF4-FFF2-40B4-BE49-F238E27FC236}">
                <a16:creationId xmlns:a16="http://schemas.microsoft.com/office/drawing/2014/main" id="{494063BA-28F4-1B0C-7F69-D3FA5119B01D}"/>
              </a:ext>
            </a:extLst>
          </p:cNvPr>
          <p:cNvSpPr txBox="1">
            <a:spLocks/>
          </p:cNvSpPr>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hr-HR" b="1"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4. Implementacija – Testiranje</a:t>
            </a:r>
            <a:endParaRPr lang="hr-HR"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75538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5CCBE-2708-1091-0EEB-641F853680E0}"/>
              </a:ext>
            </a:extLst>
          </p:cNvPr>
          <p:cNvSpPr>
            <a:spLocks noGrp="1"/>
          </p:cNvSpPr>
          <p:nvPr>
            <p:ph type="title"/>
          </p:nvPr>
        </p:nvSpPr>
        <p:spPr/>
        <p:txBody>
          <a:bodyPr/>
          <a:lstStyle/>
          <a:p>
            <a:pPr algn="ctr"/>
            <a:r>
              <a:rPr lang="en-HR" b="1" dirty="0">
                <a:solidFill>
                  <a:schemeClr val="bg1"/>
                </a:solidFill>
                <a:latin typeface="Source Sans Pro" panose="020B0503030403020204" pitchFamily="34" charset="0"/>
                <a:ea typeface="Source Sans Pro" panose="020B0503030403020204" pitchFamily="34" charset="0"/>
              </a:rPr>
              <a:t>Hvala na pozornosti!</a:t>
            </a:r>
          </a:p>
        </p:txBody>
      </p:sp>
    </p:spTree>
    <p:extLst>
      <p:ext uri="{BB962C8B-B14F-4D97-AF65-F5344CB8AC3E}">
        <p14:creationId xmlns:p14="http://schemas.microsoft.com/office/powerpoint/2010/main" val="1691310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52FCA2-BBC3-EDD0-55AC-34356E95A3D2}"/>
              </a:ext>
            </a:extLst>
          </p:cNvPr>
          <p:cNvSpPr>
            <a:spLocks noGrp="1"/>
          </p:cNvSpPr>
          <p:nvPr>
            <p:ph type="title"/>
          </p:nvPr>
        </p:nvSpPr>
        <p:spPr>
          <a:xfrm>
            <a:off x="589009" y="502400"/>
            <a:ext cx="3367171" cy="1818064"/>
          </a:xfrm>
        </p:spPr>
        <p:txBody>
          <a:bodyPr vert="horz" lIns="91440" tIns="45720" rIns="91440" bIns="45720" rtlCol="0" anchor="ctr">
            <a:normAutofit/>
          </a:bodyPr>
          <a:lstStyle/>
          <a:p>
            <a:pPr algn="ctr"/>
            <a:r>
              <a:rPr lang="hr-HR" sz="32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1. Opis problema</a:t>
            </a:r>
          </a:p>
        </p:txBody>
      </p:sp>
      <p:pic>
        <p:nvPicPr>
          <p:cNvPr id="6" name="Content Placeholder 5" descr="A person carrying luggage in a room&#10;&#10;Description automatically generated">
            <a:extLst>
              <a:ext uri="{FF2B5EF4-FFF2-40B4-BE49-F238E27FC236}">
                <a16:creationId xmlns:a16="http://schemas.microsoft.com/office/drawing/2014/main" id="{AC911C38-870F-C532-D650-F101B6A69B00}"/>
              </a:ext>
            </a:extLst>
          </p:cNvPr>
          <p:cNvPicPr>
            <a:picLocks noGrp="1" noChangeAspect="1"/>
          </p:cNvPicPr>
          <p:nvPr>
            <p:ph idx="1"/>
          </p:nvPr>
        </p:nvPicPr>
        <p:blipFill rotWithShape="1">
          <a:blip r:embed="rId2"/>
          <a:srcRect b="13350"/>
          <a:stretch/>
        </p:blipFill>
        <p:spPr>
          <a:xfrm>
            <a:off x="4555236" y="6"/>
            <a:ext cx="7636763" cy="2762724"/>
          </a:xfrm>
          <a:prstGeom prst="rect">
            <a:avLst/>
          </a:prstGeom>
        </p:spPr>
      </p:pic>
      <p:sp>
        <p:nvSpPr>
          <p:cNvPr id="1035" name="Rectangle 1034">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028" name="Picture 4" descr="Is Die Hard a Christmas film? The nation speaks - Radio X">
            <a:extLst>
              <a:ext uri="{FF2B5EF4-FFF2-40B4-BE49-F238E27FC236}">
                <a16:creationId xmlns:a16="http://schemas.microsoft.com/office/drawing/2014/main" id="{E609B96A-5907-A678-00AF-C0537E0E49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063" t="161" r="994" b="-158"/>
          <a:stretch/>
        </p:blipFill>
        <p:spPr bwMode="auto">
          <a:xfrm>
            <a:off x="-1" y="2826737"/>
            <a:ext cx="4565779" cy="40312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53F132-EC1F-6999-83F8-57831C295779}"/>
              </a:ext>
            </a:extLst>
          </p:cNvPr>
          <p:cNvSpPr txBox="1"/>
          <p:nvPr/>
        </p:nvSpPr>
        <p:spPr>
          <a:xfrm>
            <a:off x="5449633" y="3455208"/>
            <a:ext cx="5742432" cy="2344708"/>
          </a:xfrm>
          <a:prstGeom prst="rect">
            <a:avLst/>
          </a:prstGeom>
        </p:spPr>
        <p:txBody>
          <a:bodyPr vert="horz" lIns="91440" tIns="45720" rIns="91440" bIns="45720" rtlCol="0" anchor="ctr">
            <a:normAutofit/>
          </a:bodyPr>
          <a:lstStyle/>
          <a:p>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Općeprihvaćena istina je da je film "Die Hard" najbolji božićni film svih vremena. I baš kao John McClane na početku filma, milijuni ljudi svake godine lete kući za Božić. Ovaj problem odnosi se na zračna putovanja.</a:t>
            </a:r>
          </a:p>
          <a:p>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Yippie-ki-yay!</a:t>
            </a:r>
          </a:p>
        </p:txBody>
      </p:sp>
      <p:sp>
        <p:nvSpPr>
          <p:cNvPr id="1039" name="Rectangle 1038">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802657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p:txBody>
          <a:bodyPr/>
          <a:lstStyle/>
          <a:p>
            <a:r>
              <a:rPr lang="hr-HR" sz="44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1. Opis problema</a:t>
            </a:r>
            <a:endParaRPr lang="hr-HR" dirty="0">
              <a:solidFill>
                <a:schemeClr val="bg1"/>
              </a:solidFill>
              <a:latin typeface="Source Sans Pro" panose="020B0503030403020204" pitchFamily="34" charset="0"/>
              <a:ea typeface="Source Sans Pro" panose="020B0503030403020204" pitchFamily="34" charset="0"/>
            </a:endParaRPr>
          </a:p>
        </p:txBody>
      </p:sp>
      <p:sp>
        <p:nvSpPr>
          <p:cNvPr id="3" name="Content Placeholder 2">
            <a:extLst>
              <a:ext uri="{FF2B5EF4-FFF2-40B4-BE49-F238E27FC236}">
                <a16:creationId xmlns:a16="http://schemas.microsoft.com/office/drawing/2014/main" id="{489F8FD6-47D1-011C-DB68-89A497AF20F8}"/>
              </a:ext>
            </a:extLst>
          </p:cNvPr>
          <p:cNvSpPr>
            <a:spLocks noGrp="1"/>
          </p:cNvSpPr>
          <p:nvPr>
            <p:ph idx="1"/>
          </p:nvPr>
        </p:nvSpPr>
        <p:spPr/>
        <p:txBody>
          <a:bodyPr/>
          <a:lstStyle/>
          <a:p>
            <a:pPr marL="0" indent="0">
              <a:buNone/>
            </a:pPr>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U Absurdistanu postoji N zračnih luka. Do sada je postojala samo jedna aviokompanija (vlasništvo Velikog Vizira) koja je pružala letove između svih zračnih luka. Međutim, Veliki Vizir primijetio je da aviokompanije ponekad imaju problema s popunjavanjem aviona, što Velikog Vizira stoji novca. Veliki Vizir unajmio je skupinu analitičara, i nakon nekoliko mjeseci otkrili su problem u osnovi: mogućnost letenja neparnog broja segmenata. Obične avionske karte u Absurdistanu ponekad se nazivaju hobbit kartama (kako idu "tamo i natrag"). Na primjer, ako osoba leti iz A preko B do C, možemo očekivati da će se kasnije vratiti iz C preko B do A, putujući ukupno četiri segmenta. Ako bi umjesto toga uzeli izravan let iz C u A, ukupan broj segmenata letova naših putnika sada bi bio neparan, a to je razlog zašto se svi avioni (svaki s parnim brojem sjedala) ne mogu popuniti točno. Ili, barem, to je ono što su analitičari rekli Velikom Viziru, prije nego što su uzeli svoju plaću i brzo napustili zemlju.</a:t>
            </a:r>
          </a:p>
          <a:p>
            <a:endParaRPr lang="en-HR" dirty="0">
              <a:solidFill>
                <a:schemeClr val="bg1"/>
              </a:solidFill>
            </a:endParaRPr>
          </a:p>
        </p:txBody>
      </p:sp>
    </p:spTree>
    <p:extLst>
      <p:ext uri="{BB962C8B-B14F-4D97-AF65-F5344CB8AC3E}">
        <p14:creationId xmlns:p14="http://schemas.microsoft.com/office/powerpoint/2010/main" val="3277346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p:txBody>
          <a:bodyPr/>
          <a:lstStyle/>
          <a:p>
            <a:r>
              <a:rPr lang="hr-HR" sz="44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1. Opis problema</a:t>
            </a:r>
            <a:endParaRPr lang="hr-HR" dirty="0">
              <a:solidFill>
                <a:schemeClr val="bg1"/>
              </a:solidFill>
              <a:latin typeface="Source Sans Pro" panose="020B0503030403020204" pitchFamily="34" charset="0"/>
              <a:ea typeface="Source Sans Pro" panose="020B0503030403020204" pitchFamily="34" charset="0"/>
            </a:endParaRPr>
          </a:p>
        </p:txBody>
      </p:sp>
      <p:sp>
        <p:nvSpPr>
          <p:cNvPr id="3" name="Content Placeholder 2">
            <a:extLst>
              <a:ext uri="{FF2B5EF4-FFF2-40B4-BE49-F238E27FC236}">
                <a16:creationId xmlns:a16="http://schemas.microsoft.com/office/drawing/2014/main" id="{489F8FD6-47D1-011C-DB68-89A497AF20F8}"/>
              </a:ext>
            </a:extLst>
          </p:cNvPr>
          <p:cNvSpPr>
            <a:spLocks noGrp="1"/>
          </p:cNvSpPr>
          <p:nvPr>
            <p:ph idx="1"/>
          </p:nvPr>
        </p:nvSpPr>
        <p:spPr/>
        <p:txBody>
          <a:bodyPr>
            <a:normAutofit fontScale="92500" lnSpcReduction="20000"/>
          </a:bodyPr>
          <a:lstStyle/>
          <a:p>
            <a:pPr marL="0" indent="0">
              <a:buNone/>
            </a:pPr>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Kako god bilo, Veliki Vizir odlučio je potpuno riješiti ovaj problem.</a:t>
            </a:r>
            <a:b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br>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Njegova odluka bila je sljedeća:</a:t>
            </a:r>
          </a:p>
          <a:p>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Od ovog trenutka će postojati A zasebnih aviokompanija u Absurdistanu. (Svaka od njih naravno vlasništvo Velikog Vizira.)</a:t>
            </a:r>
          </a:p>
          <a:p>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Za svaki par zračnih luka, točno jedna od tih aviokompanija mora letjeti izravne letove između njih, u oba smjera.</a:t>
            </a:r>
          </a:p>
          <a:p>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Svaka aviokompanija mora zapravo izvršiti neke letove.</a:t>
            </a:r>
          </a:p>
          <a:p>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Karta se mora kupiti s određenom aviokompanijom. Karta mora sadržavati niz letova koje nudi ta aviokompanija. Letovi moraju biti uzastopni (svaki počinje tamo gdje je prethodni završio), a posljednji let mora vratiti putnika na zračnu luku gdje je karta započela.</a:t>
            </a:r>
          </a:p>
          <a:p>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Ne smije biti moguće kupiti kartu s neparnim brojem letova.</a:t>
            </a:r>
          </a:p>
          <a:p>
            <a:pPr marL="0" indent="0">
              <a:buNone/>
            </a:pPr>
            <a:r>
              <a:rPr lang="en-HR" sz="1800" b="1" kern="100" dirty="0">
                <a:solidFill>
                  <a:schemeClr val="bg1"/>
                </a:solidFill>
                <a:effectLst/>
                <a:latin typeface="Courier New" panose="02070309020205020404" pitchFamily="49" charset="0"/>
                <a:ea typeface="Calibri" panose="020F0502020204030204" pitchFamily="34" charset="0"/>
                <a:cs typeface="Courier New" panose="02070309020205020404" pitchFamily="49" charset="0"/>
              </a:rPr>
              <a:t>Saznajte može li se plan Velikog Vizira provesti. Ako ne može, vratite prazan niz String[]. Ako može, vratite String[] s N elemenata, svaki sadrži N znakova: '-' na glavnoj dijagonali i jedno od prvih A velikih slova engleske abecede svugdje drugdje. Za svaki različiti i j, znakovi na [i][j] i [j][i] u povratnoj vrijednosti moraju biti jednaki i predstavljati aviokompaniju koja leti između zračnih luka i i j. Bilo koji važeći odgovor bit će prihvaćen.</a:t>
            </a:r>
            <a:endParaRPr lang="en-HR"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96986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p:txBody>
          <a:bodyPr/>
          <a:lstStyle/>
          <a:p>
            <a:r>
              <a:rPr lang="hr-HR" b="1" dirty="0">
                <a:solidFill>
                  <a:schemeClr val="bg1"/>
                </a:solidFill>
                <a:latin typeface="Source Sans Pro" panose="020B0503030403020204" pitchFamily="34" charset="0"/>
                <a:ea typeface="Source Sans Pro" panose="020B0503030403020204" pitchFamily="34" charset="0"/>
                <a:cs typeface="Source Sans Pro" panose="020F0502020204030204" pitchFamily="34" charset="0"/>
              </a:rPr>
              <a:t>2</a:t>
            </a:r>
            <a:r>
              <a:rPr lang="hr-HR" sz="4400" b="1" kern="1200" dirty="0">
                <a:solidFill>
                  <a:schemeClr val="bg1"/>
                </a:solidFill>
                <a:latin typeface="Source Sans Pro" panose="020B0503030403020204" pitchFamily="34" charset="0"/>
                <a:ea typeface="Source Sans Pro" panose="020B0503030403020204" pitchFamily="34" charset="0"/>
                <a:cs typeface="Source Sans Pro" panose="020F0502020204030204" pitchFamily="34" charset="0"/>
              </a:rPr>
              <a:t>. </a:t>
            </a:r>
            <a:r>
              <a:rPr lang="hr-HR" b="1" dirty="0">
                <a:solidFill>
                  <a:schemeClr val="bg1"/>
                </a:solidFill>
                <a:latin typeface="Source Sans Pro" panose="020B0503030403020204" pitchFamily="34" charset="0"/>
                <a:ea typeface="Source Sans Pro" panose="020B0503030403020204" pitchFamily="34" charset="0"/>
                <a:cs typeface="Source Sans Pro" panose="020F0502020204030204" pitchFamily="34" charset="0"/>
              </a:rPr>
              <a:t>Definicija i ograničenja</a:t>
            </a:r>
          </a:p>
        </p:txBody>
      </p:sp>
      <p:pic>
        <p:nvPicPr>
          <p:cNvPr id="17" name="Picture 16" descr="A blue screen with white text&#10;&#10;Description automatically generated">
            <a:extLst>
              <a:ext uri="{FF2B5EF4-FFF2-40B4-BE49-F238E27FC236}">
                <a16:creationId xmlns:a16="http://schemas.microsoft.com/office/drawing/2014/main" id="{6E606DDF-97F6-9694-9C61-46A2207B21BA}"/>
              </a:ext>
            </a:extLst>
          </p:cNvPr>
          <p:cNvPicPr>
            <a:picLocks noChangeAspect="1"/>
          </p:cNvPicPr>
          <p:nvPr/>
        </p:nvPicPr>
        <p:blipFill>
          <a:blip r:embed="rId2"/>
          <a:stretch>
            <a:fillRect/>
          </a:stretch>
        </p:blipFill>
        <p:spPr>
          <a:xfrm>
            <a:off x="838200" y="1455556"/>
            <a:ext cx="9701628" cy="5167312"/>
          </a:xfrm>
          <a:prstGeom prst="rect">
            <a:avLst/>
          </a:prstGeom>
          <a:ln>
            <a:solidFill>
              <a:srgbClr val="001935"/>
            </a:solidFill>
          </a:ln>
        </p:spPr>
      </p:pic>
    </p:spTree>
    <p:extLst>
      <p:ext uri="{BB962C8B-B14F-4D97-AF65-F5344CB8AC3E}">
        <p14:creationId xmlns:p14="http://schemas.microsoft.com/office/powerpoint/2010/main" val="104457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p:txBody>
          <a:bodyPr/>
          <a:lstStyle/>
          <a:p>
            <a:r>
              <a:rPr lang="hr-HR" sz="44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3. Primjeri</a:t>
            </a:r>
            <a:endParaRPr lang="hr-HR" dirty="0">
              <a:solidFill>
                <a:schemeClr val="bg1"/>
              </a:solidFill>
              <a:latin typeface="Source Sans Pro" panose="020B0503030403020204" pitchFamily="34" charset="0"/>
              <a:ea typeface="Source Sans Pro" panose="020B0503030403020204" pitchFamily="34" charset="0"/>
            </a:endParaRPr>
          </a:p>
        </p:txBody>
      </p:sp>
      <p:sp>
        <p:nvSpPr>
          <p:cNvPr id="11" name="TextBox 10">
            <a:extLst>
              <a:ext uri="{FF2B5EF4-FFF2-40B4-BE49-F238E27FC236}">
                <a16:creationId xmlns:a16="http://schemas.microsoft.com/office/drawing/2014/main" id="{C1774EFE-CDF4-A651-2FF4-537F2F47EC60}"/>
              </a:ext>
            </a:extLst>
          </p:cNvPr>
          <p:cNvSpPr txBox="1"/>
          <p:nvPr/>
        </p:nvSpPr>
        <p:spPr>
          <a:xfrm>
            <a:off x="838200" y="1615342"/>
            <a:ext cx="3861391" cy="3631763"/>
          </a:xfrm>
          <a:prstGeom prst="rect">
            <a:avLst/>
          </a:prstGeom>
          <a:noFill/>
        </p:spPr>
        <p:txBody>
          <a:bodyPr wrap="square">
            <a:spAutoFit/>
          </a:bodyPr>
          <a:lstStyle/>
          <a:p>
            <a:r>
              <a:rPr lang="en-HR" sz="3200" b="1" dirty="0">
                <a:solidFill>
                  <a:schemeClr val="bg1"/>
                </a:solidFill>
                <a:latin typeface="Courier New" panose="02070309020205020404" pitchFamily="49" charset="0"/>
                <a:cs typeface="Courier New" panose="02070309020205020404" pitchFamily="49" charset="0"/>
              </a:rPr>
              <a:t>0)	</a:t>
            </a:r>
          </a:p>
          <a:p>
            <a:r>
              <a:rPr lang="en-HR" b="1" dirty="0">
                <a:solidFill>
                  <a:schemeClr val="bg1"/>
                </a:solidFill>
                <a:latin typeface="Courier New" panose="02070309020205020404" pitchFamily="49" charset="0"/>
                <a:cs typeface="Courier New" panose="02070309020205020404" pitchFamily="49" charset="0"/>
              </a:rPr>
              <a:t>N = 3</a:t>
            </a:r>
          </a:p>
          <a:p>
            <a:r>
              <a:rPr lang="en-HR" b="1" dirty="0">
                <a:solidFill>
                  <a:schemeClr val="bg1"/>
                </a:solidFill>
                <a:latin typeface="Courier New" panose="02070309020205020404" pitchFamily="49" charset="0"/>
                <a:cs typeface="Courier New" panose="02070309020205020404" pitchFamily="49" charset="0"/>
              </a:rPr>
              <a:t>A = 1</a:t>
            </a:r>
          </a:p>
          <a:p>
            <a:r>
              <a:rPr lang="en-HR" b="1" dirty="0">
                <a:solidFill>
                  <a:schemeClr val="bg1"/>
                </a:solidFill>
                <a:latin typeface="Courier New" panose="02070309020205020404" pitchFamily="49" charset="0"/>
                <a:cs typeface="Courier New" panose="02070309020205020404" pitchFamily="49" charset="0"/>
              </a:rPr>
              <a:t>Returns: { }</a:t>
            </a:r>
          </a:p>
          <a:p>
            <a:r>
              <a:rPr lang="en-HR" b="1" dirty="0">
                <a:solidFill>
                  <a:schemeClr val="bg1"/>
                </a:solidFill>
                <a:latin typeface="Courier New" panose="02070309020205020404" pitchFamily="49" charset="0"/>
                <a:cs typeface="Courier New" panose="02070309020205020404" pitchFamily="49" charset="0"/>
              </a:rPr>
              <a:t>There is no solution. If we had three airports and a single airline, people could buy a ticket with an odd number of flights. An example of such a ticket is a ticket with the flights 2 -&gt; 0 -&gt; 1 -&gt; 2.</a:t>
            </a:r>
          </a:p>
        </p:txBody>
      </p:sp>
      <p:pic>
        <p:nvPicPr>
          <p:cNvPr id="12" name="Picture 11">
            <a:extLst>
              <a:ext uri="{FF2B5EF4-FFF2-40B4-BE49-F238E27FC236}">
                <a16:creationId xmlns:a16="http://schemas.microsoft.com/office/drawing/2014/main" id="{1B80CBE5-CB17-FA4C-D48D-F53AFA56B19B}"/>
              </a:ext>
            </a:extLst>
          </p:cNvPr>
          <p:cNvPicPr>
            <a:picLocks noChangeAspect="1"/>
          </p:cNvPicPr>
          <p:nvPr/>
        </p:nvPicPr>
        <p:blipFill>
          <a:blip r:embed="rId2"/>
          <a:stretch>
            <a:fillRect/>
          </a:stretch>
        </p:blipFill>
        <p:spPr>
          <a:xfrm>
            <a:off x="4699591" y="825500"/>
            <a:ext cx="6994946" cy="5207000"/>
          </a:xfrm>
          <a:prstGeom prst="rect">
            <a:avLst/>
          </a:prstGeom>
        </p:spPr>
      </p:pic>
      <p:sp>
        <p:nvSpPr>
          <p:cNvPr id="14" name="TextBox 13">
            <a:extLst>
              <a:ext uri="{FF2B5EF4-FFF2-40B4-BE49-F238E27FC236}">
                <a16:creationId xmlns:a16="http://schemas.microsoft.com/office/drawing/2014/main" id="{3578108E-DA25-0B92-1D5C-DB2EBD84CFA8}"/>
              </a:ext>
            </a:extLst>
          </p:cNvPr>
          <p:cNvSpPr txBox="1"/>
          <p:nvPr/>
        </p:nvSpPr>
        <p:spPr>
          <a:xfrm>
            <a:off x="4699591" y="4826675"/>
            <a:ext cx="3059747" cy="2031325"/>
          </a:xfrm>
          <a:prstGeom prst="rect">
            <a:avLst/>
          </a:prstGeom>
          <a:solidFill>
            <a:schemeClr val="tx1"/>
          </a:solidFill>
        </p:spPr>
        <p:txBody>
          <a:bodyPr wrap="square">
            <a:spAutoFit/>
          </a:bodyPr>
          <a:lstStyle/>
          <a:p>
            <a:r>
              <a:rPr lang="en-HR" b="1" dirty="0">
                <a:solidFill>
                  <a:schemeClr val="bg1"/>
                </a:solidFill>
                <a:latin typeface="Courier New" panose="02070309020205020404" pitchFamily="49" charset="0"/>
                <a:cs typeface="Courier New" panose="02070309020205020404" pitchFamily="49" charset="0"/>
              </a:rPr>
              <a:t>Matrica susjedstva:</a:t>
            </a:r>
          </a:p>
          <a:p>
            <a:endParaRPr lang="en-HR" b="1" dirty="0">
              <a:solidFill>
                <a:schemeClr val="bg1"/>
              </a:solidFill>
              <a:latin typeface="Courier New" panose="02070309020205020404" pitchFamily="49" charset="0"/>
              <a:cs typeface="Courier New" panose="02070309020205020404" pitchFamily="49" charset="0"/>
            </a:endParaRPr>
          </a:p>
          <a:p>
            <a:r>
              <a:rPr lang="en-HR" b="1" dirty="0">
                <a:solidFill>
                  <a:schemeClr val="bg1"/>
                </a:solidFill>
                <a:latin typeface="Courier New" panose="02070309020205020404" pitchFamily="49" charset="0"/>
                <a:cs typeface="Courier New" panose="02070309020205020404" pitchFamily="49" charset="0"/>
              </a:rPr>
              <a:t>   0  1  2</a:t>
            </a:r>
          </a:p>
          <a:p>
            <a:r>
              <a:rPr lang="en-HR" b="1" dirty="0">
                <a:solidFill>
                  <a:schemeClr val="bg1"/>
                </a:solidFill>
                <a:latin typeface="Courier New" panose="02070309020205020404" pitchFamily="49" charset="0"/>
                <a:cs typeface="Courier New" panose="02070309020205020404" pitchFamily="49" charset="0"/>
              </a:rPr>
              <a:t>0  -  -  -</a:t>
            </a:r>
          </a:p>
          <a:p>
            <a:r>
              <a:rPr lang="en-HR" b="1" dirty="0">
                <a:solidFill>
                  <a:schemeClr val="bg1"/>
                </a:solidFill>
                <a:latin typeface="Courier New" panose="02070309020205020404" pitchFamily="49" charset="0"/>
                <a:cs typeface="Courier New" panose="02070309020205020404" pitchFamily="49" charset="0"/>
              </a:rPr>
              <a:t>1  -  -  -</a:t>
            </a:r>
          </a:p>
          <a:p>
            <a:r>
              <a:rPr lang="en-HR" b="1" dirty="0">
                <a:solidFill>
                  <a:schemeClr val="bg1"/>
                </a:solidFill>
                <a:latin typeface="Courier New" panose="02070309020205020404" pitchFamily="49" charset="0"/>
                <a:cs typeface="Courier New" panose="02070309020205020404" pitchFamily="49" charset="0"/>
              </a:rPr>
              <a:t>2  -  -  -</a:t>
            </a:r>
            <a:br>
              <a:rPr lang="en-HR" b="1" dirty="0">
                <a:solidFill>
                  <a:schemeClr val="bg1"/>
                </a:solidFill>
                <a:latin typeface="Courier New" panose="02070309020205020404" pitchFamily="49" charset="0"/>
                <a:cs typeface="Courier New" panose="02070309020205020404" pitchFamily="49" charset="0"/>
              </a:rPr>
            </a:br>
            <a:endParaRPr lang="en-HR"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71456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p:txBody>
          <a:bodyPr/>
          <a:lstStyle/>
          <a:p>
            <a:r>
              <a:rPr lang="hr-HR" sz="44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3. Primjeri</a:t>
            </a:r>
            <a:endParaRPr lang="hr-HR" dirty="0">
              <a:solidFill>
                <a:schemeClr val="bg1"/>
              </a:solidFill>
              <a:latin typeface="Source Sans Pro" panose="020B0503030403020204" pitchFamily="34" charset="0"/>
              <a:ea typeface="Source Sans Pro" panose="020B0503030403020204" pitchFamily="34" charset="0"/>
            </a:endParaRPr>
          </a:p>
        </p:txBody>
      </p:sp>
      <p:sp>
        <p:nvSpPr>
          <p:cNvPr id="11" name="TextBox 10">
            <a:extLst>
              <a:ext uri="{FF2B5EF4-FFF2-40B4-BE49-F238E27FC236}">
                <a16:creationId xmlns:a16="http://schemas.microsoft.com/office/drawing/2014/main" id="{C1774EFE-CDF4-A651-2FF4-537F2F47EC60}"/>
              </a:ext>
            </a:extLst>
          </p:cNvPr>
          <p:cNvSpPr txBox="1"/>
          <p:nvPr/>
        </p:nvSpPr>
        <p:spPr>
          <a:xfrm>
            <a:off x="838200" y="1615342"/>
            <a:ext cx="3861391" cy="4739759"/>
          </a:xfrm>
          <a:prstGeom prst="rect">
            <a:avLst/>
          </a:prstGeom>
          <a:noFill/>
        </p:spPr>
        <p:txBody>
          <a:bodyPr wrap="square">
            <a:spAutoFit/>
          </a:bodyPr>
          <a:lstStyle/>
          <a:p>
            <a:r>
              <a:rPr lang="en-GB" sz="3200" b="1" dirty="0">
                <a:solidFill>
                  <a:schemeClr val="bg1"/>
                </a:solidFill>
                <a:latin typeface="Courier New" panose="02070309020205020404" pitchFamily="49" charset="0"/>
                <a:cs typeface="Courier New" panose="02070309020205020404" pitchFamily="49" charset="0"/>
              </a:rPr>
              <a:t>1)</a:t>
            </a:r>
            <a:r>
              <a:rPr lang="en-GB" b="1" dirty="0">
                <a:solidFill>
                  <a:schemeClr val="bg1"/>
                </a:solidFill>
                <a:latin typeface="Courier New" panose="02070309020205020404" pitchFamily="49" charset="0"/>
                <a:cs typeface="Courier New" panose="02070309020205020404" pitchFamily="49" charset="0"/>
              </a:rPr>
              <a:t>	    	</a:t>
            </a:r>
          </a:p>
          <a:p>
            <a:r>
              <a:rPr lang="en-GB" b="1" dirty="0">
                <a:solidFill>
                  <a:schemeClr val="bg1"/>
                </a:solidFill>
                <a:latin typeface="Courier New" panose="02070309020205020404" pitchFamily="49" charset="0"/>
                <a:cs typeface="Courier New" panose="02070309020205020404" pitchFamily="49" charset="0"/>
              </a:rPr>
              <a:t>N = 3</a:t>
            </a:r>
          </a:p>
          <a:p>
            <a:r>
              <a:rPr lang="en-GB" b="1" dirty="0">
                <a:solidFill>
                  <a:schemeClr val="bg1"/>
                </a:solidFill>
                <a:latin typeface="Courier New" panose="02070309020205020404" pitchFamily="49" charset="0"/>
                <a:cs typeface="Courier New" panose="02070309020205020404" pitchFamily="49" charset="0"/>
              </a:rPr>
              <a:t>A = 3</a:t>
            </a:r>
          </a:p>
          <a:p>
            <a:r>
              <a:rPr lang="en-GB" b="1" dirty="0">
                <a:solidFill>
                  <a:schemeClr val="bg1"/>
                </a:solidFill>
                <a:latin typeface="Courier New" panose="02070309020205020404" pitchFamily="49" charset="0"/>
                <a:cs typeface="Courier New" panose="02070309020205020404" pitchFamily="49" charset="0"/>
              </a:rPr>
              <a:t>Returns: </a:t>
            </a:r>
            <a:br>
              <a:rPr lang="en-GB" b="1" dirty="0">
                <a:solidFill>
                  <a:schemeClr val="bg1"/>
                </a:solidFill>
                <a:latin typeface="Courier New" panose="02070309020205020404" pitchFamily="49" charset="0"/>
                <a:cs typeface="Courier New" panose="02070309020205020404" pitchFamily="49" charset="0"/>
              </a:rPr>
            </a:br>
            <a:r>
              <a:rPr lang="en-GB" b="1" dirty="0">
                <a:solidFill>
                  <a:schemeClr val="bg1"/>
                </a:solidFill>
                <a:latin typeface="Courier New" panose="02070309020205020404" pitchFamily="49" charset="0"/>
                <a:cs typeface="Courier New" panose="02070309020205020404" pitchFamily="49" charset="0"/>
              </a:rPr>
              <a:t>{"-AC", "A-B", "CB-"}</a:t>
            </a:r>
          </a:p>
          <a:p>
            <a:r>
              <a:rPr lang="en-GB" b="1" dirty="0">
                <a:solidFill>
                  <a:schemeClr val="bg1"/>
                </a:solidFill>
                <a:latin typeface="Courier New" panose="02070309020205020404" pitchFamily="49" charset="0"/>
                <a:cs typeface="Courier New" panose="02070309020205020404" pitchFamily="49" charset="0"/>
              </a:rPr>
              <a:t>Remember that each airline must fly some segments, so each of the letters 'A', 'B' and 'C' must appear in the output for this test case (exactly twice). All correct answers for this test case can be obtained from the one shown in the example by permuting 'A', 'B', and 'C'.</a:t>
            </a:r>
            <a:endParaRPr lang="en-HR" b="1" dirty="0">
              <a:solidFill>
                <a:schemeClr val="bg1"/>
              </a:solidFill>
              <a:latin typeface="Courier New" panose="02070309020205020404" pitchFamily="49" charset="0"/>
              <a:cs typeface="Courier New" panose="02070309020205020404" pitchFamily="49" charset="0"/>
            </a:endParaRPr>
          </a:p>
        </p:txBody>
      </p:sp>
      <p:grpSp>
        <p:nvGrpSpPr>
          <p:cNvPr id="13" name="Group 12">
            <a:extLst>
              <a:ext uri="{FF2B5EF4-FFF2-40B4-BE49-F238E27FC236}">
                <a16:creationId xmlns:a16="http://schemas.microsoft.com/office/drawing/2014/main" id="{B7535469-A4AB-17E4-1ECC-1D15F198EF9C}"/>
              </a:ext>
            </a:extLst>
          </p:cNvPr>
          <p:cNvGrpSpPr/>
          <p:nvPr/>
        </p:nvGrpSpPr>
        <p:grpSpPr>
          <a:xfrm>
            <a:off x="4699591" y="825500"/>
            <a:ext cx="6994945" cy="5207000"/>
            <a:chOff x="4699591" y="825500"/>
            <a:chExt cx="6994945" cy="5207000"/>
          </a:xfrm>
        </p:grpSpPr>
        <p:pic>
          <p:nvPicPr>
            <p:cNvPr id="12" name="Picture 11">
              <a:extLst>
                <a:ext uri="{FF2B5EF4-FFF2-40B4-BE49-F238E27FC236}">
                  <a16:creationId xmlns:a16="http://schemas.microsoft.com/office/drawing/2014/main" id="{1B80CBE5-CB17-FA4C-D48D-F53AFA56B19B}"/>
                </a:ext>
              </a:extLst>
            </p:cNvPr>
            <p:cNvPicPr>
              <a:picLocks noChangeAspect="1"/>
            </p:cNvPicPr>
            <p:nvPr/>
          </p:nvPicPr>
          <p:blipFill>
            <a:blip r:embed="rId2"/>
            <a:srcRect/>
            <a:stretch/>
          </p:blipFill>
          <p:spPr>
            <a:xfrm>
              <a:off x="4699591" y="825500"/>
              <a:ext cx="6994945" cy="5207000"/>
            </a:xfrm>
            <a:prstGeom prst="rect">
              <a:avLst/>
            </a:prstGeom>
          </p:spPr>
        </p:pic>
        <p:pic>
          <p:nvPicPr>
            <p:cNvPr id="6" name="Picture 5">
              <a:extLst>
                <a:ext uri="{FF2B5EF4-FFF2-40B4-BE49-F238E27FC236}">
                  <a16:creationId xmlns:a16="http://schemas.microsoft.com/office/drawing/2014/main" id="{79329C4E-AF00-ECC5-5331-E26978B37AE5}"/>
                </a:ext>
              </a:extLst>
            </p:cNvPr>
            <p:cNvPicPr>
              <a:picLocks noChangeAspect="1"/>
            </p:cNvPicPr>
            <p:nvPr/>
          </p:nvPicPr>
          <p:blipFill>
            <a:blip r:embed="rId3"/>
            <a:stretch>
              <a:fillRect/>
            </a:stretch>
          </p:blipFill>
          <p:spPr>
            <a:xfrm rot="2573550">
              <a:off x="6085229" y="3125747"/>
              <a:ext cx="241300" cy="279400"/>
            </a:xfrm>
            <a:prstGeom prst="rect">
              <a:avLst/>
            </a:prstGeom>
          </p:spPr>
        </p:pic>
        <p:pic>
          <p:nvPicPr>
            <p:cNvPr id="8" name="Picture 7">
              <a:extLst>
                <a:ext uri="{FF2B5EF4-FFF2-40B4-BE49-F238E27FC236}">
                  <a16:creationId xmlns:a16="http://schemas.microsoft.com/office/drawing/2014/main" id="{D633E1EC-0574-926C-F28D-D7AEC5D90EFE}"/>
                </a:ext>
              </a:extLst>
            </p:cNvPr>
            <p:cNvPicPr>
              <a:picLocks noChangeAspect="1"/>
            </p:cNvPicPr>
            <p:nvPr/>
          </p:nvPicPr>
          <p:blipFill>
            <a:blip r:embed="rId4"/>
            <a:stretch>
              <a:fillRect/>
            </a:stretch>
          </p:blipFill>
          <p:spPr>
            <a:xfrm rot="18468211">
              <a:off x="6415095" y="2321857"/>
              <a:ext cx="190500" cy="317500"/>
            </a:xfrm>
            <a:prstGeom prst="rect">
              <a:avLst/>
            </a:prstGeom>
          </p:spPr>
        </p:pic>
        <p:pic>
          <p:nvPicPr>
            <p:cNvPr id="9" name="Picture 8">
              <a:extLst>
                <a:ext uri="{FF2B5EF4-FFF2-40B4-BE49-F238E27FC236}">
                  <a16:creationId xmlns:a16="http://schemas.microsoft.com/office/drawing/2014/main" id="{EF03F6BF-CC57-C1CD-B08F-ECA3C9386E5B}"/>
                </a:ext>
              </a:extLst>
            </p:cNvPr>
            <p:cNvPicPr>
              <a:picLocks noChangeAspect="1"/>
            </p:cNvPicPr>
            <p:nvPr/>
          </p:nvPicPr>
          <p:blipFill>
            <a:blip r:embed="rId4"/>
            <a:stretch>
              <a:fillRect/>
            </a:stretch>
          </p:blipFill>
          <p:spPr>
            <a:xfrm rot="18468211">
              <a:off x="9779824" y="1790849"/>
              <a:ext cx="190500" cy="317500"/>
            </a:xfrm>
            <a:prstGeom prst="rect">
              <a:avLst/>
            </a:prstGeom>
          </p:spPr>
        </p:pic>
        <p:pic>
          <p:nvPicPr>
            <p:cNvPr id="10" name="Picture 9">
              <a:extLst>
                <a:ext uri="{FF2B5EF4-FFF2-40B4-BE49-F238E27FC236}">
                  <a16:creationId xmlns:a16="http://schemas.microsoft.com/office/drawing/2014/main" id="{A0430A63-4D58-0F27-C4CC-AB57470AC9D6}"/>
                </a:ext>
              </a:extLst>
            </p:cNvPr>
            <p:cNvPicPr>
              <a:picLocks noChangeAspect="1"/>
            </p:cNvPicPr>
            <p:nvPr/>
          </p:nvPicPr>
          <p:blipFill>
            <a:blip r:embed="rId3"/>
            <a:stretch>
              <a:fillRect/>
            </a:stretch>
          </p:blipFill>
          <p:spPr>
            <a:xfrm rot="2573550">
              <a:off x="8440331" y="4796845"/>
              <a:ext cx="241300" cy="279400"/>
            </a:xfrm>
            <a:prstGeom prst="rect">
              <a:avLst/>
            </a:prstGeom>
          </p:spPr>
        </p:pic>
      </p:grpSp>
      <p:sp>
        <p:nvSpPr>
          <p:cNvPr id="16" name="TextBox 15">
            <a:extLst>
              <a:ext uri="{FF2B5EF4-FFF2-40B4-BE49-F238E27FC236}">
                <a16:creationId xmlns:a16="http://schemas.microsoft.com/office/drawing/2014/main" id="{AB20C34E-A6BC-5DC9-EB19-A38B6150D79B}"/>
              </a:ext>
            </a:extLst>
          </p:cNvPr>
          <p:cNvSpPr txBox="1"/>
          <p:nvPr/>
        </p:nvSpPr>
        <p:spPr>
          <a:xfrm>
            <a:off x="4699591" y="4826675"/>
            <a:ext cx="3059747" cy="2031325"/>
          </a:xfrm>
          <a:prstGeom prst="rect">
            <a:avLst/>
          </a:prstGeom>
          <a:solidFill>
            <a:schemeClr val="tx1"/>
          </a:solidFill>
        </p:spPr>
        <p:txBody>
          <a:bodyPr wrap="square">
            <a:spAutoFit/>
          </a:bodyPr>
          <a:lstStyle/>
          <a:p>
            <a:r>
              <a:rPr lang="en-HR" b="1" dirty="0">
                <a:solidFill>
                  <a:schemeClr val="bg1"/>
                </a:solidFill>
                <a:latin typeface="Courier New" panose="02070309020205020404" pitchFamily="49" charset="0"/>
                <a:cs typeface="Courier New" panose="02070309020205020404" pitchFamily="49" charset="0"/>
              </a:rPr>
              <a:t>Matrica susjedstva:</a:t>
            </a:r>
          </a:p>
          <a:p>
            <a:endParaRPr lang="en-HR" b="1" dirty="0">
              <a:solidFill>
                <a:schemeClr val="bg1"/>
              </a:solidFill>
              <a:latin typeface="Courier New" panose="02070309020205020404" pitchFamily="49" charset="0"/>
              <a:cs typeface="Courier New" panose="02070309020205020404" pitchFamily="49" charset="0"/>
            </a:endParaRPr>
          </a:p>
          <a:p>
            <a:r>
              <a:rPr lang="en-GB" b="1" dirty="0">
                <a:solidFill>
                  <a:schemeClr val="bg1"/>
                </a:solidFill>
                <a:latin typeface="Courier New" panose="02070309020205020404" pitchFamily="49" charset="0"/>
                <a:cs typeface="Courier New" panose="02070309020205020404" pitchFamily="49" charset="0"/>
              </a:rPr>
              <a:t>   0  1  2</a:t>
            </a:r>
          </a:p>
          <a:p>
            <a:r>
              <a:rPr lang="en-GB" b="1" dirty="0">
                <a:solidFill>
                  <a:schemeClr val="bg1"/>
                </a:solidFill>
                <a:latin typeface="Courier New" panose="02070309020205020404" pitchFamily="49" charset="0"/>
                <a:cs typeface="Courier New" panose="02070309020205020404" pitchFamily="49" charset="0"/>
              </a:rPr>
              <a:t>0  -  A  C</a:t>
            </a:r>
          </a:p>
          <a:p>
            <a:r>
              <a:rPr lang="en-GB" b="1" dirty="0">
                <a:solidFill>
                  <a:schemeClr val="bg1"/>
                </a:solidFill>
                <a:latin typeface="Courier New" panose="02070309020205020404" pitchFamily="49" charset="0"/>
                <a:cs typeface="Courier New" panose="02070309020205020404" pitchFamily="49" charset="0"/>
              </a:rPr>
              <a:t>1  A  -  B</a:t>
            </a:r>
          </a:p>
          <a:p>
            <a:r>
              <a:rPr lang="en-GB" b="1" dirty="0">
                <a:solidFill>
                  <a:schemeClr val="bg1"/>
                </a:solidFill>
                <a:latin typeface="Courier New" panose="02070309020205020404" pitchFamily="49" charset="0"/>
                <a:cs typeface="Courier New" panose="02070309020205020404" pitchFamily="49" charset="0"/>
              </a:rPr>
              <a:t>2  C  B  -</a:t>
            </a:r>
            <a:br>
              <a:rPr lang="en-GB" b="1" dirty="0">
                <a:solidFill>
                  <a:schemeClr val="bg1"/>
                </a:solidFill>
                <a:latin typeface="Courier New" panose="02070309020205020404" pitchFamily="49" charset="0"/>
                <a:cs typeface="Courier New" panose="02070309020205020404" pitchFamily="49" charset="0"/>
              </a:rPr>
            </a:br>
            <a:endParaRPr lang="en-HR"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1100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p:txBody>
          <a:bodyPr/>
          <a:lstStyle/>
          <a:p>
            <a:r>
              <a:rPr lang="hr-HR" sz="44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3. Primjeri</a:t>
            </a:r>
            <a:endParaRPr lang="hr-HR" dirty="0">
              <a:solidFill>
                <a:schemeClr val="bg1"/>
              </a:solidFill>
              <a:latin typeface="Source Sans Pro" panose="020B0503030403020204" pitchFamily="34" charset="0"/>
              <a:ea typeface="Source Sans Pro" panose="020B0503030403020204" pitchFamily="34" charset="0"/>
            </a:endParaRPr>
          </a:p>
        </p:txBody>
      </p:sp>
      <p:sp>
        <p:nvSpPr>
          <p:cNvPr id="11" name="TextBox 10">
            <a:extLst>
              <a:ext uri="{FF2B5EF4-FFF2-40B4-BE49-F238E27FC236}">
                <a16:creationId xmlns:a16="http://schemas.microsoft.com/office/drawing/2014/main" id="{C1774EFE-CDF4-A651-2FF4-537F2F47EC60}"/>
              </a:ext>
            </a:extLst>
          </p:cNvPr>
          <p:cNvSpPr txBox="1"/>
          <p:nvPr/>
        </p:nvSpPr>
        <p:spPr>
          <a:xfrm>
            <a:off x="838200" y="1615342"/>
            <a:ext cx="3861391" cy="2246769"/>
          </a:xfrm>
          <a:prstGeom prst="rect">
            <a:avLst/>
          </a:prstGeom>
          <a:noFill/>
        </p:spPr>
        <p:txBody>
          <a:bodyPr wrap="square">
            <a:spAutoFit/>
          </a:bodyPr>
          <a:lstStyle/>
          <a:p>
            <a:r>
              <a:rPr lang="en-GB" sz="3200" b="1" dirty="0">
                <a:solidFill>
                  <a:schemeClr val="bg1"/>
                </a:solidFill>
                <a:latin typeface="Courier New" panose="02070309020205020404" pitchFamily="49" charset="0"/>
                <a:cs typeface="Courier New" panose="02070309020205020404" pitchFamily="49" charset="0"/>
              </a:rPr>
              <a:t>2)</a:t>
            </a:r>
            <a:r>
              <a:rPr lang="en-GB" b="1" dirty="0">
                <a:solidFill>
                  <a:schemeClr val="bg1"/>
                </a:solidFill>
                <a:latin typeface="Courier New" panose="02070309020205020404" pitchFamily="49" charset="0"/>
                <a:cs typeface="Courier New" panose="02070309020205020404" pitchFamily="49" charset="0"/>
              </a:rPr>
              <a:t>	</a:t>
            </a:r>
          </a:p>
          <a:p>
            <a:r>
              <a:rPr lang="en-GB" b="1" dirty="0">
                <a:solidFill>
                  <a:schemeClr val="bg1"/>
                </a:solidFill>
                <a:latin typeface="Courier New" panose="02070309020205020404" pitchFamily="49" charset="0"/>
                <a:cs typeface="Courier New" panose="02070309020205020404" pitchFamily="49" charset="0"/>
              </a:rPr>
              <a:t>N = 5</a:t>
            </a:r>
          </a:p>
          <a:p>
            <a:r>
              <a:rPr lang="en-GB" b="1" dirty="0">
                <a:solidFill>
                  <a:schemeClr val="bg1"/>
                </a:solidFill>
                <a:latin typeface="Courier New" panose="02070309020205020404" pitchFamily="49" charset="0"/>
                <a:cs typeface="Courier New" panose="02070309020205020404" pitchFamily="49" charset="0"/>
              </a:rPr>
              <a:t>A = 3</a:t>
            </a:r>
          </a:p>
          <a:p>
            <a:r>
              <a:rPr lang="en-GB" b="1" dirty="0">
                <a:solidFill>
                  <a:schemeClr val="bg1"/>
                </a:solidFill>
                <a:latin typeface="Courier New" panose="02070309020205020404" pitchFamily="49" charset="0"/>
                <a:cs typeface="Courier New" panose="02070309020205020404" pitchFamily="49" charset="0"/>
              </a:rPr>
              <a:t>Returns: </a:t>
            </a:r>
            <a:br>
              <a:rPr lang="en-GB" b="1" dirty="0">
                <a:solidFill>
                  <a:schemeClr val="bg1"/>
                </a:solidFill>
                <a:latin typeface="Courier New" panose="02070309020205020404" pitchFamily="49" charset="0"/>
                <a:cs typeface="Courier New" panose="02070309020205020404" pitchFamily="49" charset="0"/>
              </a:rPr>
            </a:br>
            <a:r>
              <a:rPr lang="en-GB" b="1" dirty="0">
                <a:solidFill>
                  <a:schemeClr val="bg1"/>
                </a:solidFill>
                <a:latin typeface="Courier New" panose="02070309020205020404" pitchFamily="49" charset="0"/>
                <a:cs typeface="Courier New" panose="02070309020205020404" pitchFamily="49" charset="0"/>
              </a:rPr>
              <a:t>{"-ABAB", "A-ACC",</a:t>
            </a:r>
            <a:br>
              <a:rPr lang="en-GB" b="1" dirty="0">
                <a:solidFill>
                  <a:schemeClr val="bg1"/>
                </a:solidFill>
                <a:latin typeface="Courier New" panose="02070309020205020404" pitchFamily="49" charset="0"/>
                <a:cs typeface="Courier New" panose="02070309020205020404" pitchFamily="49" charset="0"/>
              </a:rPr>
            </a:br>
            <a:r>
              <a:rPr lang="en-GB" b="1" dirty="0">
                <a:solidFill>
                  <a:schemeClr val="bg1"/>
                </a:solidFill>
                <a:latin typeface="Courier New" panose="02070309020205020404" pitchFamily="49" charset="0"/>
                <a:cs typeface="Courier New" panose="02070309020205020404" pitchFamily="49" charset="0"/>
              </a:rPr>
              <a:t>"BA-AC", "ACA-B", </a:t>
            </a:r>
            <a:br>
              <a:rPr lang="en-GB" b="1" dirty="0">
                <a:solidFill>
                  <a:schemeClr val="bg1"/>
                </a:solidFill>
                <a:latin typeface="Courier New" panose="02070309020205020404" pitchFamily="49" charset="0"/>
                <a:cs typeface="Courier New" panose="02070309020205020404" pitchFamily="49" charset="0"/>
              </a:rPr>
            </a:br>
            <a:r>
              <a:rPr lang="en-GB" b="1" dirty="0">
                <a:solidFill>
                  <a:schemeClr val="bg1"/>
                </a:solidFill>
                <a:latin typeface="Courier New" panose="02070309020205020404" pitchFamily="49" charset="0"/>
                <a:cs typeface="Courier New" panose="02070309020205020404" pitchFamily="49" charset="0"/>
              </a:rPr>
              <a:t>"BCCB-"}</a:t>
            </a:r>
          </a:p>
        </p:txBody>
      </p:sp>
      <p:sp>
        <p:nvSpPr>
          <p:cNvPr id="5" name="TextBox 4">
            <a:extLst>
              <a:ext uri="{FF2B5EF4-FFF2-40B4-BE49-F238E27FC236}">
                <a16:creationId xmlns:a16="http://schemas.microsoft.com/office/drawing/2014/main" id="{81A4CA56-A81D-C05F-BBFA-CB95D02839BD}"/>
              </a:ext>
            </a:extLst>
          </p:cNvPr>
          <p:cNvSpPr txBox="1"/>
          <p:nvPr/>
        </p:nvSpPr>
        <p:spPr>
          <a:xfrm>
            <a:off x="4699591" y="1615342"/>
            <a:ext cx="6874100" cy="4247317"/>
          </a:xfrm>
          <a:prstGeom prst="rect">
            <a:avLst/>
          </a:prstGeom>
          <a:noFill/>
        </p:spPr>
        <p:txBody>
          <a:bodyPr wrap="square">
            <a:spAutoFit/>
          </a:bodyPr>
          <a:lstStyle/>
          <a:p>
            <a:r>
              <a:rPr lang="en-GB" sz="1800" b="1" dirty="0">
                <a:solidFill>
                  <a:schemeClr val="bg1"/>
                </a:solidFill>
                <a:latin typeface="Courier New" panose="02070309020205020404" pitchFamily="49" charset="0"/>
                <a:cs typeface="Courier New" panose="02070309020205020404" pitchFamily="49" charset="0"/>
              </a:rPr>
              <a:t>The example output describes the following situation:</a:t>
            </a:r>
          </a:p>
          <a:p>
            <a:endParaRPr lang="en-GB" sz="1800" b="1" dirty="0">
              <a:solidFill>
                <a:schemeClr val="bg1"/>
              </a:solidFill>
              <a:latin typeface="Courier New" panose="02070309020205020404" pitchFamily="49" charset="0"/>
              <a:cs typeface="Courier New" panose="02070309020205020404" pitchFamily="49" charset="0"/>
            </a:endParaRPr>
          </a:p>
          <a:p>
            <a:r>
              <a:rPr lang="en-GB" sz="1800" b="1" dirty="0">
                <a:solidFill>
                  <a:schemeClr val="bg1"/>
                </a:solidFill>
                <a:latin typeface="Courier New" panose="02070309020205020404" pitchFamily="49" charset="0"/>
                <a:cs typeface="Courier New" panose="02070309020205020404" pitchFamily="49" charset="0"/>
              </a:rPr>
              <a:t>Airline 'A' executes the flights between the following pairs of airports: 0-1, 1-2, 2-3, 3-0.</a:t>
            </a:r>
          </a:p>
          <a:p>
            <a:endParaRPr lang="en-GB" sz="1800" b="1" dirty="0">
              <a:solidFill>
                <a:schemeClr val="bg1"/>
              </a:solidFill>
              <a:latin typeface="Courier New" panose="02070309020205020404" pitchFamily="49" charset="0"/>
              <a:cs typeface="Courier New" panose="02070309020205020404" pitchFamily="49" charset="0"/>
            </a:endParaRPr>
          </a:p>
          <a:p>
            <a:r>
              <a:rPr lang="en-GB" sz="1800" b="1" dirty="0">
                <a:solidFill>
                  <a:schemeClr val="bg1"/>
                </a:solidFill>
                <a:latin typeface="Courier New" panose="02070309020205020404" pitchFamily="49" charset="0"/>
                <a:cs typeface="Courier New" panose="02070309020205020404" pitchFamily="49" charset="0"/>
              </a:rPr>
              <a:t>Airline 'B' executes the flights between the following pairs of airports: 2-0, 0-4, 4-3.</a:t>
            </a:r>
          </a:p>
          <a:p>
            <a:endParaRPr lang="en-GB" sz="1800" b="1" dirty="0">
              <a:solidFill>
                <a:schemeClr val="bg1"/>
              </a:solidFill>
              <a:latin typeface="Courier New" panose="02070309020205020404" pitchFamily="49" charset="0"/>
              <a:cs typeface="Courier New" panose="02070309020205020404" pitchFamily="49" charset="0"/>
            </a:endParaRPr>
          </a:p>
          <a:p>
            <a:r>
              <a:rPr lang="en-GB" sz="1800" b="1" dirty="0">
                <a:solidFill>
                  <a:schemeClr val="bg1"/>
                </a:solidFill>
                <a:latin typeface="Courier New" panose="02070309020205020404" pitchFamily="49" charset="0"/>
                <a:cs typeface="Courier New" panose="02070309020205020404" pitchFamily="49" charset="0"/>
              </a:rPr>
              <a:t>Airline 'C' executes the flights between the following pairs of airports: 3-1, 1-4, 4-2.</a:t>
            </a:r>
          </a:p>
          <a:p>
            <a:endParaRPr lang="en-GB" sz="1800" b="1" dirty="0">
              <a:solidFill>
                <a:schemeClr val="bg1"/>
              </a:solidFill>
              <a:latin typeface="Courier New" panose="02070309020205020404" pitchFamily="49" charset="0"/>
              <a:cs typeface="Courier New" panose="02070309020205020404" pitchFamily="49" charset="0"/>
            </a:endParaRPr>
          </a:p>
          <a:p>
            <a:r>
              <a:rPr lang="en-GB" sz="1800" b="1" dirty="0">
                <a:solidFill>
                  <a:schemeClr val="bg1"/>
                </a:solidFill>
                <a:latin typeface="Courier New" panose="02070309020205020404" pitchFamily="49" charset="0"/>
                <a:cs typeface="Courier New" panose="02070309020205020404" pitchFamily="49" charset="0"/>
              </a:rPr>
              <a:t>We can easily verify that none of these airlines can sell a valid ticket with an odd number of flights.</a:t>
            </a:r>
            <a:endParaRPr lang="en-HR" sz="1800" b="1" dirty="0">
              <a:solidFill>
                <a:schemeClr val="bg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D798713-A76F-FFEC-53F0-B30E720503BC}"/>
              </a:ext>
            </a:extLst>
          </p:cNvPr>
          <p:cNvSpPr txBox="1"/>
          <p:nvPr/>
        </p:nvSpPr>
        <p:spPr>
          <a:xfrm>
            <a:off x="838200" y="4272677"/>
            <a:ext cx="3132909" cy="2585323"/>
          </a:xfrm>
          <a:prstGeom prst="rect">
            <a:avLst/>
          </a:prstGeom>
          <a:solidFill>
            <a:schemeClr val="tx1"/>
          </a:solidFill>
        </p:spPr>
        <p:txBody>
          <a:bodyPr wrap="square">
            <a:spAutoFit/>
          </a:bodyPr>
          <a:lstStyle/>
          <a:p>
            <a:r>
              <a:rPr lang="en-HR" b="1" dirty="0">
                <a:solidFill>
                  <a:schemeClr val="bg1"/>
                </a:solidFill>
                <a:latin typeface="Courier New" panose="02070309020205020404" pitchFamily="49" charset="0"/>
                <a:cs typeface="Courier New" panose="02070309020205020404" pitchFamily="49" charset="0"/>
              </a:rPr>
              <a:t>Matrica susjedstva:</a:t>
            </a:r>
          </a:p>
          <a:p>
            <a:endParaRPr lang="en-HR" b="1" dirty="0">
              <a:solidFill>
                <a:schemeClr val="bg1"/>
              </a:solidFill>
              <a:latin typeface="Courier New" panose="02070309020205020404" pitchFamily="49" charset="0"/>
              <a:cs typeface="Courier New" panose="02070309020205020404" pitchFamily="49" charset="0"/>
            </a:endParaRPr>
          </a:p>
          <a:p>
            <a:r>
              <a:rPr lang="en-GB" b="1" dirty="0">
                <a:solidFill>
                  <a:schemeClr val="bg1"/>
                </a:solidFill>
                <a:latin typeface="Courier New" panose="02070309020205020404" pitchFamily="49" charset="0"/>
                <a:cs typeface="Courier New" panose="02070309020205020404" pitchFamily="49" charset="0"/>
              </a:rPr>
              <a:t>   0  1  2  3  4</a:t>
            </a:r>
          </a:p>
          <a:p>
            <a:r>
              <a:rPr lang="en-GB" b="1" dirty="0">
                <a:solidFill>
                  <a:schemeClr val="bg1"/>
                </a:solidFill>
                <a:latin typeface="Courier New" panose="02070309020205020404" pitchFamily="49" charset="0"/>
                <a:cs typeface="Courier New" panose="02070309020205020404" pitchFamily="49" charset="0"/>
              </a:rPr>
              <a:t>0  -  A  B  A  B</a:t>
            </a:r>
          </a:p>
          <a:p>
            <a:r>
              <a:rPr lang="en-GB" b="1" dirty="0">
                <a:solidFill>
                  <a:schemeClr val="bg1"/>
                </a:solidFill>
                <a:latin typeface="Courier New" panose="02070309020205020404" pitchFamily="49" charset="0"/>
                <a:cs typeface="Courier New" panose="02070309020205020404" pitchFamily="49" charset="0"/>
              </a:rPr>
              <a:t>1  A  -  C  C  C</a:t>
            </a:r>
          </a:p>
          <a:p>
            <a:r>
              <a:rPr lang="en-GB" b="1" dirty="0">
                <a:solidFill>
                  <a:schemeClr val="bg1"/>
                </a:solidFill>
                <a:latin typeface="Courier New" panose="02070309020205020404" pitchFamily="49" charset="0"/>
                <a:cs typeface="Courier New" panose="02070309020205020404" pitchFamily="49" charset="0"/>
              </a:rPr>
              <a:t>2  B  A  -  A  C</a:t>
            </a:r>
          </a:p>
          <a:p>
            <a:r>
              <a:rPr lang="en-GB" b="1" dirty="0">
                <a:solidFill>
                  <a:schemeClr val="bg1"/>
                </a:solidFill>
                <a:latin typeface="Courier New" panose="02070309020205020404" pitchFamily="49" charset="0"/>
                <a:cs typeface="Courier New" panose="02070309020205020404" pitchFamily="49" charset="0"/>
              </a:rPr>
              <a:t>3  A  C  A  -  B</a:t>
            </a:r>
            <a:br>
              <a:rPr lang="en-GB" b="1" dirty="0">
                <a:solidFill>
                  <a:schemeClr val="bg1"/>
                </a:solidFill>
                <a:latin typeface="Courier New" panose="02070309020205020404" pitchFamily="49" charset="0"/>
                <a:cs typeface="Courier New" panose="02070309020205020404" pitchFamily="49" charset="0"/>
              </a:rPr>
            </a:br>
            <a:r>
              <a:rPr lang="en-GB" b="1" dirty="0">
                <a:solidFill>
                  <a:schemeClr val="bg1"/>
                </a:solidFill>
                <a:latin typeface="Courier New" panose="02070309020205020404" pitchFamily="49" charset="0"/>
                <a:cs typeface="Courier New" panose="02070309020205020404" pitchFamily="49" charset="0"/>
              </a:rPr>
              <a:t>4  B  C  C  B  -</a:t>
            </a:r>
          </a:p>
          <a:p>
            <a:pPr marL="342900" indent="-342900">
              <a:buAutoNum type="arabicPlain" startAt="4"/>
            </a:pPr>
            <a:endParaRPr lang="en-HR"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64585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57EB-511A-FC0D-C864-1D234D97192E}"/>
              </a:ext>
            </a:extLst>
          </p:cNvPr>
          <p:cNvSpPr>
            <a:spLocks noGrp="1"/>
          </p:cNvSpPr>
          <p:nvPr>
            <p:ph type="title"/>
          </p:nvPr>
        </p:nvSpPr>
        <p:spPr/>
        <p:txBody>
          <a:bodyPr/>
          <a:lstStyle/>
          <a:p>
            <a:r>
              <a:rPr lang="hr-HR" sz="4400" b="1" kern="1200" dirty="0">
                <a:solidFill>
                  <a:schemeClr val="bg1"/>
                </a:solidFill>
                <a:latin typeface="Source Sans Pro" panose="020B0503030403020204" pitchFamily="34" charset="0"/>
                <a:ea typeface="Source Sans Pro" panose="020B0503030403020204" pitchFamily="34" charset="0"/>
                <a:cs typeface="Times New Roman" panose="02020603050405020304" pitchFamily="18" charset="0"/>
              </a:rPr>
              <a:t>3. Primjeri</a:t>
            </a:r>
            <a:endParaRPr lang="hr-HR" dirty="0">
              <a:solidFill>
                <a:schemeClr val="bg1"/>
              </a:solidFill>
              <a:latin typeface="Source Sans Pro" panose="020B0503030403020204" pitchFamily="34" charset="0"/>
              <a:ea typeface="Source Sans Pro" panose="020B0503030403020204" pitchFamily="34" charset="0"/>
            </a:endParaRPr>
          </a:p>
        </p:txBody>
      </p:sp>
      <p:sp>
        <p:nvSpPr>
          <p:cNvPr id="11" name="TextBox 10">
            <a:extLst>
              <a:ext uri="{FF2B5EF4-FFF2-40B4-BE49-F238E27FC236}">
                <a16:creationId xmlns:a16="http://schemas.microsoft.com/office/drawing/2014/main" id="{C1774EFE-CDF4-A651-2FF4-537F2F47EC60}"/>
              </a:ext>
            </a:extLst>
          </p:cNvPr>
          <p:cNvSpPr txBox="1"/>
          <p:nvPr/>
        </p:nvSpPr>
        <p:spPr>
          <a:xfrm>
            <a:off x="838200" y="1615342"/>
            <a:ext cx="3861391" cy="3908762"/>
          </a:xfrm>
          <a:prstGeom prst="rect">
            <a:avLst/>
          </a:prstGeom>
          <a:noFill/>
        </p:spPr>
        <p:txBody>
          <a:bodyPr wrap="square">
            <a:spAutoFit/>
          </a:bodyPr>
          <a:lstStyle/>
          <a:p>
            <a:r>
              <a:rPr lang="en-GB" sz="3200" b="1" dirty="0">
                <a:solidFill>
                  <a:schemeClr val="bg1"/>
                </a:solidFill>
                <a:latin typeface="Courier New" panose="02070309020205020404" pitchFamily="49" charset="0"/>
                <a:cs typeface="Courier New" panose="02070309020205020404" pitchFamily="49" charset="0"/>
              </a:rPr>
              <a:t>3)</a:t>
            </a:r>
            <a:r>
              <a:rPr lang="en-GB" b="1" dirty="0">
                <a:solidFill>
                  <a:schemeClr val="bg1"/>
                </a:solidFill>
                <a:latin typeface="Courier New" panose="02070309020205020404" pitchFamily="49" charset="0"/>
                <a:cs typeface="Courier New" panose="02070309020205020404" pitchFamily="49" charset="0"/>
              </a:rPr>
              <a:t>	    	</a:t>
            </a:r>
          </a:p>
          <a:p>
            <a:r>
              <a:rPr lang="en-GB" b="1" dirty="0">
                <a:solidFill>
                  <a:schemeClr val="bg1"/>
                </a:solidFill>
                <a:latin typeface="Courier New" panose="02070309020205020404" pitchFamily="49" charset="0"/>
                <a:cs typeface="Courier New" panose="02070309020205020404" pitchFamily="49" charset="0"/>
              </a:rPr>
              <a:t>N = 1</a:t>
            </a:r>
          </a:p>
          <a:p>
            <a:r>
              <a:rPr lang="en-GB" b="1" dirty="0">
                <a:solidFill>
                  <a:schemeClr val="bg1"/>
                </a:solidFill>
                <a:latin typeface="Courier New" panose="02070309020205020404" pitchFamily="49" charset="0"/>
                <a:cs typeface="Courier New" panose="02070309020205020404" pitchFamily="49" charset="0"/>
              </a:rPr>
              <a:t>A = 1</a:t>
            </a:r>
          </a:p>
          <a:p>
            <a:r>
              <a:rPr lang="en-GB" b="1" dirty="0">
                <a:solidFill>
                  <a:schemeClr val="bg1"/>
                </a:solidFill>
                <a:latin typeface="Courier New" panose="02070309020205020404" pitchFamily="49" charset="0"/>
                <a:cs typeface="Courier New" panose="02070309020205020404" pitchFamily="49" charset="0"/>
              </a:rPr>
              <a:t>Returns: { }</a:t>
            </a:r>
          </a:p>
          <a:p>
            <a:r>
              <a:rPr lang="en-GB" b="1" dirty="0">
                <a:solidFill>
                  <a:schemeClr val="bg1"/>
                </a:solidFill>
                <a:latin typeface="Courier New" panose="02070309020205020404" pitchFamily="49" charset="0"/>
                <a:cs typeface="Courier New" panose="02070309020205020404" pitchFamily="49" charset="0"/>
              </a:rPr>
              <a:t>If there is just one airport, no flights are possible, so the only airline in this country does not fly anywhere. This contradicts the requirement that each airline must actually fly some flights.</a:t>
            </a:r>
            <a:endParaRPr lang="en-HR" b="1" dirty="0">
              <a:solidFill>
                <a:schemeClr val="bg1"/>
              </a:solidFill>
              <a:latin typeface="Courier New" panose="02070309020205020404" pitchFamily="49" charset="0"/>
              <a:cs typeface="Courier New" panose="02070309020205020404" pitchFamily="49" charset="0"/>
            </a:endParaRPr>
          </a:p>
        </p:txBody>
      </p:sp>
      <p:pic>
        <p:nvPicPr>
          <p:cNvPr id="12" name="Picture 11">
            <a:extLst>
              <a:ext uri="{FF2B5EF4-FFF2-40B4-BE49-F238E27FC236}">
                <a16:creationId xmlns:a16="http://schemas.microsoft.com/office/drawing/2014/main" id="{1B80CBE5-CB17-FA4C-D48D-F53AFA56B19B}"/>
              </a:ext>
            </a:extLst>
          </p:cNvPr>
          <p:cNvPicPr>
            <a:picLocks noChangeAspect="1"/>
          </p:cNvPicPr>
          <p:nvPr/>
        </p:nvPicPr>
        <p:blipFill>
          <a:blip r:embed="rId2"/>
          <a:srcRect/>
          <a:stretch/>
        </p:blipFill>
        <p:spPr>
          <a:xfrm>
            <a:off x="4699591" y="825500"/>
            <a:ext cx="6994945" cy="5206999"/>
          </a:xfrm>
          <a:prstGeom prst="rect">
            <a:avLst/>
          </a:prstGeom>
        </p:spPr>
      </p:pic>
      <p:sp>
        <p:nvSpPr>
          <p:cNvPr id="5" name="TextBox 4">
            <a:extLst>
              <a:ext uri="{FF2B5EF4-FFF2-40B4-BE49-F238E27FC236}">
                <a16:creationId xmlns:a16="http://schemas.microsoft.com/office/drawing/2014/main" id="{E195B80B-075B-8037-3BAA-F4D9CD4DECD3}"/>
              </a:ext>
            </a:extLst>
          </p:cNvPr>
          <p:cNvSpPr txBox="1"/>
          <p:nvPr/>
        </p:nvSpPr>
        <p:spPr>
          <a:xfrm>
            <a:off x="4699591" y="5645597"/>
            <a:ext cx="3132909" cy="1200329"/>
          </a:xfrm>
          <a:prstGeom prst="rect">
            <a:avLst/>
          </a:prstGeom>
          <a:solidFill>
            <a:schemeClr val="tx1"/>
          </a:solidFill>
        </p:spPr>
        <p:txBody>
          <a:bodyPr wrap="square">
            <a:spAutoFit/>
          </a:bodyPr>
          <a:lstStyle/>
          <a:p>
            <a:r>
              <a:rPr lang="en-HR" b="1" dirty="0">
                <a:solidFill>
                  <a:schemeClr val="bg1"/>
                </a:solidFill>
                <a:latin typeface="Courier New" panose="02070309020205020404" pitchFamily="49" charset="0"/>
                <a:cs typeface="Courier New" panose="02070309020205020404" pitchFamily="49" charset="0"/>
              </a:rPr>
              <a:t>Matrica susjedstva:</a:t>
            </a:r>
          </a:p>
          <a:p>
            <a:endParaRPr lang="en-HR" b="1" dirty="0">
              <a:solidFill>
                <a:schemeClr val="bg1"/>
              </a:solidFill>
              <a:latin typeface="Courier New" panose="02070309020205020404" pitchFamily="49" charset="0"/>
              <a:cs typeface="Courier New" panose="02070309020205020404" pitchFamily="49" charset="0"/>
            </a:endParaRPr>
          </a:p>
          <a:p>
            <a:r>
              <a:rPr lang="en-GB" b="1" dirty="0">
                <a:solidFill>
                  <a:schemeClr val="bg1"/>
                </a:solidFill>
                <a:latin typeface="Courier New" panose="02070309020205020404" pitchFamily="49" charset="0"/>
                <a:cs typeface="Courier New" panose="02070309020205020404" pitchFamily="49" charset="0"/>
              </a:rPr>
              <a:t>   0</a:t>
            </a:r>
          </a:p>
          <a:p>
            <a:r>
              <a:rPr lang="en-GB" b="1" dirty="0">
                <a:solidFill>
                  <a:schemeClr val="bg1"/>
                </a:solidFill>
                <a:latin typeface="Courier New" panose="02070309020205020404" pitchFamily="49" charset="0"/>
                <a:cs typeface="Courier New" panose="02070309020205020404" pitchFamily="49" charset="0"/>
              </a:rPr>
              <a:t>0  -</a:t>
            </a:r>
            <a:endParaRPr lang="en-HR"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88089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TotalTime>
  <Words>1699</Words>
  <Application>Microsoft Macintosh PowerPoint</Application>
  <PresentationFormat>Widescreen</PresentationFormat>
  <Paragraphs>191</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Courier New</vt:lpstr>
      <vt:lpstr>Source Sans Pro</vt:lpstr>
      <vt:lpstr>Times New Roman</vt:lpstr>
      <vt:lpstr>Office Theme</vt:lpstr>
      <vt:lpstr>[GRAF ALGORITMI]: S E M I N A R ChristmasTravel</vt:lpstr>
      <vt:lpstr>1. Opis problema</vt:lpstr>
      <vt:lpstr>1. Opis problema</vt:lpstr>
      <vt:lpstr>1. Opis problema</vt:lpstr>
      <vt:lpstr>2. Definicija i ograničenja</vt:lpstr>
      <vt:lpstr>3. Primjeri</vt:lpstr>
      <vt:lpstr>3. Primjeri</vt:lpstr>
      <vt:lpstr>3. Primjeri</vt:lpstr>
      <vt:lpstr>3. Primjeri</vt:lpstr>
      <vt:lpstr>3. Primjeri</vt:lpstr>
      <vt:lpstr>4. Implementacija</vt:lpstr>
      <vt:lpstr>4. Implementacija – Dodatne funkcije</vt:lpstr>
      <vt:lpstr>4. Implementacija – Testiranje</vt:lpstr>
      <vt:lpstr>4. Implementacija – Izlaz funkcije</vt:lpstr>
      <vt:lpstr>4. Implementacija – Izlaz funkcije</vt:lpstr>
      <vt:lpstr>4. Implementacija – Izlaz funkcije</vt:lpstr>
      <vt:lpstr>PowerPoint Presentation</vt:lpstr>
      <vt:lpstr>PowerPoint Presentation</vt:lpstr>
      <vt:lpstr>Hvala na pozornosti!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[GRAF ALGORITMI]: S E M I N A R ChristmasTravel</dc:title>
  <dc:creator>Anamarija Papić</dc:creator>
  <cp:lastModifiedBy>Anamarija Papić</cp:lastModifiedBy>
  <cp:revision>7</cp:revision>
  <dcterms:created xsi:type="dcterms:W3CDTF">2023-12-17T20:41:35Z</dcterms:created>
  <dcterms:modified xsi:type="dcterms:W3CDTF">2023-12-17T23:01:28Z</dcterms:modified>
</cp:coreProperties>
</file>